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4" r:id="rId1"/>
    <p:sldMasterId id="2147483650" r:id="rId2"/>
    <p:sldMasterId id="2147483652" r:id="rId3"/>
  </p:sldMasterIdLst>
  <p:notesMasterIdLst>
    <p:notesMasterId r:id="rId47"/>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9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9" r:id="rId45"/>
    <p:sldId id="296"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678" autoAdjust="0"/>
    <p:restoredTop sz="94660"/>
  </p:normalViewPr>
  <p:slideViewPr>
    <p:cSldViewPr snapToGrid="0">
      <p:cViewPr varScale="1">
        <p:scale>
          <a:sx n="78" d="100"/>
          <a:sy n="78" d="100"/>
        </p:scale>
        <p:origin x="710" y="-1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en-DE" sz="1800" b="0" strike="noStrike" spc="-1">
                <a:solidFill>
                  <a:schemeClr val="dk1"/>
                </a:solidFill>
                <a:latin typeface="Aptos"/>
              </a:rPr>
              <a:t>Click to move the slide</a:t>
            </a:r>
          </a:p>
        </p:txBody>
      </p:sp>
      <p:sp>
        <p:nvSpPr>
          <p:cNvPr id="27"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pPr marL="216000" indent="-216000">
              <a:buNone/>
            </a:pPr>
            <a:r>
              <a:rPr lang="en-US" sz="2000" b="0" strike="noStrike" spc="-1">
                <a:solidFill>
                  <a:srgbClr val="000000"/>
                </a:solidFill>
                <a:latin typeface="Arial"/>
              </a:rPr>
              <a:t>Click to edit the notes format</a:t>
            </a:r>
          </a:p>
        </p:txBody>
      </p:sp>
      <p:sp>
        <p:nvSpPr>
          <p:cNvPr id="28"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pPr indent="0">
              <a:buNone/>
            </a:pPr>
            <a:r>
              <a:rPr lang="en-US" sz="1400" b="0" strike="noStrike" spc="-1">
                <a:solidFill>
                  <a:srgbClr val="000000"/>
                </a:solidFill>
                <a:latin typeface="Times New Roman"/>
              </a:rPr>
              <a:t>&lt;header&gt;</a:t>
            </a:r>
          </a:p>
        </p:txBody>
      </p:sp>
      <p:sp>
        <p:nvSpPr>
          <p:cNvPr id="29" name="PlaceHolder 4"/>
          <p:cNvSpPr>
            <a:spLocks noGrp="1"/>
          </p:cNvSpPr>
          <p:nvPr>
            <p:ph type="dt" idx="10"/>
          </p:nvPr>
        </p:nvSpPr>
        <p:spPr>
          <a:xfrm>
            <a:off x="4278960" y="0"/>
            <a:ext cx="3280680" cy="534240"/>
          </a:xfrm>
          <a:prstGeom prst="rect">
            <a:avLst/>
          </a:prstGeom>
          <a:noFill/>
          <a:ln w="0">
            <a:noFill/>
          </a:ln>
        </p:spPr>
        <p:txBody>
          <a:bodyPr lIns="0" tIns="0" rIns="0" bIns="0" anchor="t">
            <a:noAutofit/>
          </a:bodyPr>
          <a:lstStyle>
            <a:lvl1pPr indent="0" algn="r">
              <a:buNone/>
              <a:defRPr lang="en-US" sz="1400" b="0" strike="noStrike" spc="-1">
                <a:solidFill>
                  <a:srgbClr val="000000"/>
                </a:solidFill>
                <a:latin typeface="Times New Roman"/>
              </a:defRPr>
            </a:lvl1pPr>
          </a:lstStyle>
          <a:p>
            <a:pPr indent="0" algn="r">
              <a:buNone/>
            </a:pPr>
            <a:r>
              <a:rPr lang="en-US" sz="1400" b="0" strike="noStrike" spc="-1">
                <a:solidFill>
                  <a:srgbClr val="000000"/>
                </a:solidFill>
                <a:latin typeface="Times New Roman"/>
              </a:rPr>
              <a:t>&lt;date/time&gt;</a:t>
            </a:r>
          </a:p>
        </p:txBody>
      </p:sp>
      <p:sp>
        <p:nvSpPr>
          <p:cNvPr id="30" name="PlaceHolder 5"/>
          <p:cNvSpPr>
            <a:spLocks noGrp="1"/>
          </p:cNvSpPr>
          <p:nvPr>
            <p:ph type="ftr" idx="11"/>
          </p:nvPr>
        </p:nvSpPr>
        <p:spPr>
          <a:xfrm>
            <a:off x="0" y="10157400"/>
            <a:ext cx="3280680" cy="534240"/>
          </a:xfrm>
          <a:prstGeom prst="rect">
            <a:avLst/>
          </a:prstGeom>
          <a:noFill/>
          <a:ln w="0">
            <a:noFill/>
          </a:ln>
        </p:spPr>
        <p:txBody>
          <a:bodyPr lIns="0" tIns="0" rIns="0" bIns="0" anchor="b">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&lt;footer&gt;</a:t>
            </a:r>
          </a:p>
        </p:txBody>
      </p:sp>
      <p:sp>
        <p:nvSpPr>
          <p:cNvPr id="31" name="PlaceHolder 6"/>
          <p:cNvSpPr>
            <a:spLocks noGrp="1"/>
          </p:cNvSpPr>
          <p:nvPr>
            <p:ph type="sldNum" idx="12"/>
          </p:nvPr>
        </p:nvSpPr>
        <p:spPr>
          <a:xfrm>
            <a:off x="4278960" y="10157400"/>
            <a:ext cx="3280680" cy="534240"/>
          </a:xfrm>
          <a:prstGeom prst="rect">
            <a:avLst/>
          </a:prstGeom>
          <a:noFill/>
          <a:ln w="0">
            <a:noFill/>
          </a:ln>
        </p:spPr>
        <p:txBody>
          <a:bodyPr lIns="0" tIns="0" rIns="0" bIns="0" anchor="b">
            <a:noAutofit/>
          </a:bodyPr>
          <a:lstStyle>
            <a:lvl1pPr indent="0" algn="r">
              <a:buNone/>
              <a:defRPr lang="en-US" sz="1400" b="0" strike="noStrike" spc="-1">
                <a:solidFill>
                  <a:srgbClr val="000000"/>
                </a:solidFill>
                <a:latin typeface="Times New Roman"/>
              </a:defRPr>
            </a:lvl1pPr>
          </a:lstStyle>
          <a:p>
            <a:pPr indent="0" algn="r">
              <a:buNone/>
            </a:pPr>
            <a:fld id="{3CB07405-9F07-44B1-BB1C-E233F45D4F6E}" type="slidenum">
              <a:rPr lang="en-US" sz="1400" b="0" strike="noStrike" spc="-1">
                <a:solidFill>
                  <a:srgbClr val="000000"/>
                </a:solidFill>
                <a:latin typeface="Times New Roman"/>
              </a:rPr>
              <a:t>‹#›</a:t>
            </a:fld>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PlaceHolder 1"/>
          <p:cNvSpPr>
            <a:spLocks noGrp="1" noRot="1" noChangeAspect="1"/>
          </p:cNvSpPr>
          <p:nvPr>
            <p:ph type="sldImg"/>
          </p:nvPr>
        </p:nvSpPr>
        <p:spPr>
          <a:xfrm>
            <a:off x="685800" y="1143000"/>
            <a:ext cx="5486400" cy="3086100"/>
          </a:xfrm>
          <a:prstGeom prst="rect">
            <a:avLst/>
          </a:prstGeom>
          <a:ln w="0">
            <a:noFill/>
          </a:ln>
        </p:spPr>
      </p:sp>
      <p:sp>
        <p:nvSpPr>
          <p:cNvPr id="222"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lstStyle/>
          <a:p>
            <a:pPr marL="216000" indent="0">
              <a:lnSpc>
                <a:spcPct val="100000"/>
              </a:lnSpc>
              <a:buNone/>
              <a:tabLst>
                <a:tab pos="0" algn="l"/>
              </a:tabLst>
            </a:pPr>
            <a:r>
              <a:rPr lang="en-US" sz="2000" b="0" strike="noStrike" spc="-1">
                <a:solidFill>
                  <a:srgbClr val="000000"/>
                </a:solidFill>
                <a:latin typeface="Arial"/>
              </a:rPr>
              <a:t>We aim for odometry first. SLAM is a later application</a:t>
            </a:r>
          </a:p>
        </p:txBody>
      </p:sp>
      <p:sp>
        <p:nvSpPr>
          <p:cNvPr id="223" name="PlaceHolder 3"/>
          <p:cNvSpPr>
            <a:spLocks noGrp="1"/>
          </p:cNvSpPr>
          <p:nvPr>
            <p:ph type="sldNum" idx="19"/>
          </p:nvPr>
        </p:nvSpPr>
        <p:spPr>
          <a:xfrm>
            <a:off x="3884760" y="8685360"/>
            <a:ext cx="2971080" cy="457920"/>
          </a:xfrm>
          <a:prstGeom prst="rect">
            <a:avLst/>
          </a:prstGeom>
          <a:noFill/>
          <a:ln w="0">
            <a:noFill/>
          </a:ln>
        </p:spPr>
        <p:txBody>
          <a:bodyPr lIns="91440" tIns="45720" rIns="91440" bIns="45720" anchor="b">
            <a:noAutofit/>
          </a:bodyPr>
          <a:lstStyle>
            <a:lvl1pPr indent="0" algn="r" defTabSz="914400">
              <a:lnSpc>
                <a:spcPct val="100000"/>
              </a:lnSpc>
              <a:buNone/>
              <a:tabLst>
                <a:tab pos="0" algn="l"/>
              </a:tabLst>
              <a:defRPr lang="en-DE" sz="1200" b="0" strike="noStrike" spc="-1">
                <a:solidFill>
                  <a:srgbClr val="000000"/>
                </a:solidFill>
                <a:latin typeface="Times New Roman"/>
                <a:ea typeface="+mn-ea"/>
              </a:defRPr>
            </a:lvl1pPr>
          </a:lstStyle>
          <a:p>
            <a:pPr indent="0" algn="r" defTabSz="914400">
              <a:lnSpc>
                <a:spcPct val="100000"/>
              </a:lnSpc>
              <a:buNone/>
              <a:tabLst>
                <a:tab pos="0" algn="l"/>
              </a:tabLst>
            </a:pPr>
            <a:fld id="{90FF6BF7-CD31-4EDC-B46B-840F727CB237}" type="slidenum">
              <a:rPr lang="en-DE" sz="1200" b="0" strike="noStrike" spc="-1">
                <a:solidFill>
                  <a:srgbClr val="000000"/>
                </a:solidFill>
                <a:latin typeface="Times New Roman"/>
                <a:ea typeface="+mn-ea"/>
              </a:rPr>
              <a:t>2</a:t>
            </a:fld>
            <a:endParaRPr lang="en-US" sz="1200" b="0" strike="noStrike" spc="-1">
              <a:solidFill>
                <a:srgbClr val="000000"/>
              </a:solidFill>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4ACB5-1F23-E009-DC18-FF273B6776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6ACB7A-79AF-1EF2-7CF2-7A821E9987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9A2B690-77AA-6DA4-0BB5-7DF249AC3B6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F7EFCF8-7516-F1EE-7FA2-851EF995C09D}"/>
              </a:ext>
            </a:extLst>
          </p:cNvPr>
          <p:cNvSpPr>
            <a:spLocks noGrp="1"/>
          </p:cNvSpPr>
          <p:nvPr>
            <p:ph type="ftr" sz="quarter" idx="11"/>
          </p:nvPr>
        </p:nvSpPr>
        <p:spPr/>
        <p:txBody>
          <a:bodyPr/>
          <a:lstStyle/>
          <a:p>
            <a:r>
              <a:rPr lang="en-US"/>
              <a:t>Luis Fernando Rodriguez Gutierrez FH Dortmund, 2025, Master ESE</a:t>
            </a:r>
          </a:p>
        </p:txBody>
      </p:sp>
      <p:sp>
        <p:nvSpPr>
          <p:cNvPr id="6" name="Slide Number Placeholder 5">
            <a:extLst>
              <a:ext uri="{FF2B5EF4-FFF2-40B4-BE49-F238E27FC236}">
                <a16:creationId xmlns:a16="http://schemas.microsoft.com/office/drawing/2014/main" id="{BF58077E-7C43-5E31-208D-BC3FB96A6532}"/>
              </a:ext>
            </a:extLst>
          </p:cNvPr>
          <p:cNvSpPr>
            <a:spLocks noGrp="1"/>
          </p:cNvSpPr>
          <p:nvPr>
            <p:ph type="sldNum" sz="quarter" idx="12"/>
          </p:nvPr>
        </p:nvSpPr>
        <p:spPr/>
        <p:txBody>
          <a:bodyPr/>
          <a:lstStyle/>
          <a:p>
            <a:fld id="{497C5881-A997-4D4A-A236-7491BF2A0AC4}" type="slidenum">
              <a:rPr lang="en-US" smtClean="0"/>
              <a:t>‹#›</a:t>
            </a:fld>
            <a:endParaRPr lang="en-US"/>
          </a:p>
        </p:txBody>
      </p:sp>
    </p:spTree>
    <p:extLst>
      <p:ext uri="{BB962C8B-B14F-4D97-AF65-F5344CB8AC3E}">
        <p14:creationId xmlns:p14="http://schemas.microsoft.com/office/powerpoint/2010/main" val="26086880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49F90-F924-9B7F-3102-BE29FCF6E8E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A8BC4A-8BFD-FF8E-83FC-9529FCB5D2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242B45-E911-4E3B-846B-80AC203484C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6350F6D-422A-4FE5-ED08-AEE46B374F73}"/>
              </a:ext>
            </a:extLst>
          </p:cNvPr>
          <p:cNvSpPr>
            <a:spLocks noGrp="1"/>
          </p:cNvSpPr>
          <p:nvPr>
            <p:ph type="ftr" sz="quarter" idx="11"/>
          </p:nvPr>
        </p:nvSpPr>
        <p:spPr/>
        <p:txBody>
          <a:bodyPr/>
          <a:lstStyle/>
          <a:p>
            <a:r>
              <a:rPr lang="en-US"/>
              <a:t>Luis Fernando Rodriguez Gutierrez FH Dortmund, 2025, Master ESE</a:t>
            </a:r>
          </a:p>
        </p:txBody>
      </p:sp>
      <p:sp>
        <p:nvSpPr>
          <p:cNvPr id="6" name="Slide Number Placeholder 5">
            <a:extLst>
              <a:ext uri="{FF2B5EF4-FFF2-40B4-BE49-F238E27FC236}">
                <a16:creationId xmlns:a16="http://schemas.microsoft.com/office/drawing/2014/main" id="{CC4B6D8A-BC37-7DB3-C160-56D24507916B}"/>
              </a:ext>
            </a:extLst>
          </p:cNvPr>
          <p:cNvSpPr>
            <a:spLocks noGrp="1"/>
          </p:cNvSpPr>
          <p:nvPr>
            <p:ph type="sldNum" sz="quarter" idx="12"/>
          </p:nvPr>
        </p:nvSpPr>
        <p:spPr/>
        <p:txBody>
          <a:bodyPr/>
          <a:lstStyle/>
          <a:p>
            <a:fld id="{497C5881-A997-4D4A-A236-7491BF2A0AC4}" type="slidenum">
              <a:rPr lang="en-US" smtClean="0"/>
              <a:t>‹#›</a:t>
            </a:fld>
            <a:endParaRPr lang="en-US"/>
          </a:p>
        </p:txBody>
      </p:sp>
    </p:spTree>
    <p:extLst>
      <p:ext uri="{BB962C8B-B14F-4D97-AF65-F5344CB8AC3E}">
        <p14:creationId xmlns:p14="http://schemas.microsoft.com/office/powerpoint/2010/main" val="2448827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2AFD5A-43B9-1193-1F82-9FF446891A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425BFC-A843-635F-83F8-87709444B2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F07C4-D055-34B9-9979-CA8FA0A8BF0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3FBBC8D-ECD5-9938-1A42-5FA727D91537}"/>
              </a:ext>
            </a:extLst>
          </p:cNvPr>
          <p:cNvSpPr>
            <a:spLocks noGrp="1"/>
          </p:cNvSpPr>
          <p:nvPr>
            <p:ph type="ftr" sz="quarter" idx="11"/>
          </p:nvPr>
        </p:nvSpPr>
        <p:spPr/>
        <p:txBody>
          <a:bodyPr/>
          <a:lstStyle/>
          <a:p>
            <a:r>
              <a:rPr lang="en-US"/>
              <a:t>Luis Fernando Rodriguez Gutierrez FH Dortmund, 2025, Master ESE</a:t>
            </a:r>
          </a:p>
        </p:txBody>
      </p:sp>
      <p:sp>
        <p:nvSpPr>
          <p:cNvPr id="6" name="Slide Number Placeholder 5">
            <a:extLst>
              <a:ext uri="{FF2B5EF4-FFF2-40B4-BE49-F238E27FC236}">
                <a16:creationId xmlns:a16="http://schemas.microsoft.com/office/drawing/2014/main" id="{BC911B86-BAAA-F9A4-7B50-D97D2E0A7C56}"/>
              </a:ext>
            </a:extLst>
          </p:cNvPr>
          <p:cNvSpPr>
            <a:spLocks noGrp="1"/>
          </p:cNvSpPr>
          <p:nvPr>
            <p:ph type="sldNum" sz="quarter" idx="12"/>
          </p:nvPr>
        </p:nvSpPr>
        <p:spPr/>
        <p:txBody>
          <a:bodyPr/>
          <a:lstStyle/>
          <a:p>
            <a:fld id="{497C5881-A997-4D4A-A236-7491BF2A0AC4}" type="slidenum">
              <a:rPr lang="en-US" smtClean="0"/>
              <a:t>‹#›</a:t>
            </a:fld>
            <a:endParaRPr lang="en-US"/>
          </a:p>
        </p:txBody>
      </p:sp>
    </p:spTree>
    <p:extLst>
      <p:ext uri="{BB962C8B-B14F-4D97-AF65-F5344CB8AC3E}">
        <p14:creationId xmlns:p14="http://schemas.microsoft.com/office/powerpoint/2010/main" val="24534875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4880" cy="1324800"/>
          </a:xfrm>
          <a:prstGeom prst="rect">
            <a:avLst/>
          </a:prstGeom>
          <a:noFill/>
          <a:ln w="0">
            <a:noFill/>
          </a:ln>
        </p:spPr>
        <p:txBody>
          <a:bodyPr lIns="0" tIns="0" rIns="0" bIns="0" anchor="ctr">
            <a:noAutofit/>
          </a:bodyPr>
          <a:lstStyle/>
          <a:p>
            <a:pPr indent="0">
              <a:buNone/>
            </a:pPr>
            <a:endParaRPr lang="en-DE" sz="1800" b="0" strike="noStrike" spc="-1">
              <a:solidFill>
                <a:schemeClr val="dk1"/>
              </a:solidFill>
              <a:latin typeface="Aptos"/>
            </a:endParaRPr>
          </a:p>
        </p:txBody>
      </p:sp>
      <p:sp>
        <p:nvSpPr>
          <p:cNvPr id="15" name="PlaceHolder 2"/>
          <p:cNvSpPr>
            <a:spLocks noGrp="1"/>
          </p:cNvSpPr>
          <p:nvPr>
            <p:ph/>
          </p:nvPr>
        </p:nvSpPr>
        <p:spPr>
          <a:xfrm>
            <a:off x="838080" y="1825560"/>
            <a:ext cx="5130720" cy="4350600"/>
          </a:xfrm>
          <a:prstGeom prst="rect">
            <a:avLst/>
          </a:prstGeom>
          <a:noFill/>
          <a:ln w="0">
            <a:noFill/>
          </a:ln>
        </p:spPr>
        <p:txBody>
          <a:bodyPr lIns="0" tIns="0" rIns="0" bIns="0" anchor="t">
            <a:normAutofit/>
          </a:bodyPr>
          <a:lstStyle/>
          <a:p>
            <a:pPr indent="0">
              <a:lnSpc>
                <a:spcPct val="90000"/>
              </a:lnSpc>
              <a:spcBef>
                <a:spcPts val="1417"/>
              </a:spcBef>
              <a:buNone/>
            </a:pPr>
            <a:endParaRPr lang="en-DE" sz="2800" b="0" strike="noStrike" spc="-1">
              <a:solidFill>
                <a:schemeClr val="dk1"/>
              </a:solidFill>
              <a:latin typeface="Aptos"/>
            </a:endParaRPr>
          </a:p>
        </p:txBody>
      </p:sp>
      <p:sp>
        <p:nvSpPr>
          <p:cNvPr id="4" name="PlaceHolder 3"/>
          <p:cNvSpPr>
            <a:spLocks noGrp="1"/>
          </p:cNvSpPr>
          <p:nvPr>
            <p:ph type="ftr" idx="4"/>
          </p:nvPr>
        </p:nvSpPr>
        <p:spPr/>
        <p:txBody>
          <a:bodyPr/>
          <a:lstStyle>
            <a:lvl1pPr algn="ctr">
              <a:defRPr/>
            </a:lvl1pPr>
          </a:lstStyle>
          <a:p>
            <a:r>
              <a:rPr lang="en-US" sz="1200" dirty="0">
                <a:solidFill>
                  <a:schemeClr val="bg1"/>
                </a:solidFill>
              </a:rPr>
              <a:t>Luis Fernando Rodriguez Gutierrez</a:t>
            </a:r>
          </a:p>
          <a:p>
            <a:r>
              <a:rPr lang="en-US" sz="1200" dirty="0">
                <a:solidFill>
                  <a:schemeClr val="bg1"/>
                </a:solidFill>
              </a:rPr>
              <a:t>FH Dortmund, 2025, Master ESE</a:t>
            </a:r>
          </a:p>
        </p:txBody>
      </p:sp>
      <p:sp>
        <p:nvSpPr>
          <p:cNvPr id="5" name="PlaceHolder 4"/>
          <p:cNvSpPr>
            <a:spLocks noGrp="1"/>
          </p:cNvSpPr>
          <p:nvPr>
            <p:ph type="sldNum" idx="5"/>
          </p:nvPr>
        </p:nvSpPr>
        <p:spPr/>
        <p:txBody>
          <a:bodyPr/>
          <a:lstStyle/>
          <a:p>
            <a:fld id="{CBD1E90E-ED2F-461A-B531-940F592942CB}"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838080" y="365040"/>
            <a:ext cx="10514880" cy="1324800"/>
          </a:xfrm>
          <a:prstGeom prst="rect">
            <a:avLst/>
          </a:prstGeom>
          <a:noFill/>
          <a:ln w="0">
            <a:noFill/>
          </a:ln>
        </p:spPr>
        <p:txBody>
          <a:bodyPr lIns="0" tIns="0" rIns="0" bIns="0" anchor="ctr">
            <a:noAutofit/>
          </a:bodyPr>
          <a:lstStyle/>
          <a:p>
            <a:pPr indent="0">
              <a:buNone/>
            </a:pPr>
            <a:endParaRPr lang="en-DE" sz="1800" b="0" strike="noStrike" spc="-1">
              <a:solidFill>
                <a:schemeClr val="dk1"/>
              </a:solidFill>
              <a:latin typeface="Aptos"/>
            </a:endParaRPr>
          </a:p>
        </p:txBody>
      </p:sp>
      <p:sp>
        <p:nvSpPr>
          <p:cNvPr id="7" name="PlaceHolder 2"/>
          <p:cNvSpPr>
            <a:spLocks noGrp="1"/>
          </p:cNvSpPr>
          <p:nvPr>
            <p:ph type="subTitle"/>
          </p:nvPr>
        </p:nvSpPr>
        <p:spPr>
          <a:xfrm>
            <a:off x="838080" y="1825560"/>
            <a:ext cx="5130720" cy="435060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
        <p:nvSpPr>
          <p:cNvPr id="4" name="PlaceHolder 3"/>
          <p:cNvSpPr>
            <a:spLocks noGrp="1"/>
          </p:cNvSpPr>
          <p:nvPr>
            <p:ph type="ftr" idx="1"/>
          </p:nvPr>
        </p:nvSpPr>
        <p:spPr/>
        <p:txBody>
          <a:bodyPr/>
          <a:lstStyle>
            <a:lvl1pPr algn="ctr">
              <a:defRPr/>
            </a:lvl1pPr>
          </a:lstStyle>
          <a:p>
            <a:r>
              <a:rPr lang="en-US" sz="1200" dirty="0">
                <a:solidFill>
                  <a:schemeClr val="bg1"/>
                </a:solidFill>
              </a:rPr>
              <a:t>Luis Fernando Rodriguez Gutierrez</a:t>
            </a:r>
          </a:p>
          <a:p>
            <a:r>
              <a:rPr lang="en-US" sz="1200" dirty="0">
                <a:solidFill>
                  <a:schemeClr val="bg1"/>
                </a:solidFill>
              </a:rPr>
              <a:t>FH Dortmund, 2025, Master ESE</a:t>
            </a:r>
          </a:p>
        </p:txBody>
      </p:sp>
      <p:sp>
        <p:nvSpPr>
          <p:cNvPr id="5" name="PlaceHolder 4"/>
          <p:cNvSpPr>
            <a:spLocks noGrp="1"/>
          </p:cNvSpPr>
          <p:nvPr>
            <p:ph type="sldNum" idx="2"/>
          </p:nvPr>
        </p:nvSpPr>
        <p:spPr/>
        <p:txBody>
          <a:bodyPr/>
          <a:lstStyle/>
          <a:p>
            <a:fld id="{001EAEC8-EC54-49BC-95B6-9F2D6458A307}" type="slidenum">
              <a:t>‹#›</a:t>
            </a:fld>
            <a:endParaRPr dirty="0"/>
          </a:p>
        </p:txBody>
      </p:sp>
      <p:sp>
        <p:nvSpPr>
          <p:cNvPr id="2" name="PlaceHolder 5"/>
          <p:cNvSpPr>
            <a:spLocks noGrp="1"/>
          </p:cNvSpPr>
          <p:nvPr>
            <p:ph type="dt" idx="3"/>
          </p:nvPr>
        </p:nvSpPr>
        <p:spPr/>
        <p:txBody>
          <a:bodyPr/>
          <a:lstStyle>
            <a:lvl1pPr>
              <a:defRPr sz="1200">
                <a:solidFill>
                  <a:schemeClr val="bg1"/>
                </a:solidFill>
              </a:defRPr>
            </a:lvl1pPr>
          </a:lstStyle>
          <a:p>
            <a:endParaRPr lang="en-US" dirty="0"/>
          </a:p>
        </p:txBody>
      </p:sp>
    </p:spTree>
    <p:extLst>
      <p:ext uri="{BB962C8B-B14F-4D97-AF65-F5344CB8AC3E}">
        <p14:creationId xmlns:p14="http://schemas.microsoft.com/office/powerpoint/2010/main" val="1854441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838080" y="365040"/>
            <a:ext cx="10514880" cy="1324800"/>
          </a:xfrm>
          <a:prstGeom prst="rect">
            <a:avLst/>
          </a:prstGeom>
          <a:noFill/>
          <a:ln w="0">
            <a:noFill/>
          </a:ln>
        </p:spPr>
        <p:txBody>
          <a:bodyPr lIns="0" tIns="0" rIns="0" bIns="0" anchor="ctr">
            <a:noAutofit/>
          </a:bodyPr>
          <a:lstStyle/>
          <a:p>
            <a:pPr indent="0">
              <a:buNone/>
            </a:pPr>
            <a:endParaRPr lang="en-DE" sz="1800" b="0" strike="noStrike" spc="-1">
              <a:solidFill>
                <a:schemeClr val="dk1"/>
              </a:solidFill>
              <a:latin typeface="Aptos"/>
            </a:endParaRPr>
          </a:p>
        </p:txBody>
      </p:sp>
      <p:sp>
        <p:nvSpPr>
          <p:cNvPr id="24" name="PlaceHolder 2"/>
          <p:cNvSpPr>
            <a:spLocks noGrp="1"/>
          </p:cNvSpPr>
          <p:nvPr>
            <p:ph/>
          </p:nvPr>
        </p:nvSpPr>
        <p:spPr>
          <a:xfrm>
            <a:off x="838080" y="1825560"/>
            <a:ext cx="2503440" cy="4350600"/>
          </a:xfrm>
          <a:prstGeom prst="rect">
            <a:avLst/>
          </a:prstGeom>
          <a:noFill/>
          <a:ln w="0">
            <a:noFill/>
          </a:ln>
        </p:spPr>
        <p:txBody>
          <a:bodyPr lIns="0" tIns="0" rIns="0" bIns="0" anchor="t">
            <a:normAutofit/>
          </a:bodyPr>
          <a:lstStyle/>
          <a:p>
            <a:pPr indent="0">
              <a:lnSpc>
                <a:spcPct val="90000"/>
              </a:lnSpc>
              <a:spcBef>
                <a:spcPts val="1417"/>
              </a:spcBef>
              <a:buNone/>
            </a:pPr>
            <a:endParaRPr lang="en-DE" sz="2800" b="0" strike="noStrike" spc="-1">
              <a:solidFill>
                <a:schemeClr val="dk1"/>
              </a:solidFill>
              <a:latin typeface="Aptos"/>
            </a:endParaRPr>
          </a:p>
        </p:txBody>
      </p:sp>
      <p:sp>
        <p:nvSpPr>
          <p:cNvPr id="25" name="PlaceHolder 3"/>
          <p:cNvSpPr>
            <a:spLocks noGrp="1"/>
          </p:cNvSpPr>
          <p:nvPr>
            <p:ph/>
          </p:nvPr>
        </p:nvSpPr>
        <p:spPr>
          <a:xfrm>
            <a:off x="3467160" y="1825560"/>
            <a:ext cx="2503440" cy="4350600"/>
          </a:xfrm>
          <a:prstGeom prst="rect">
            <a:avLst/>
          </a:prstGeom>
          <a:noFill/>
          <a:ln w="0">
            <a:noFill/>
          </a:ln>
        </p:spPr>
        <p:txBody>
          <a:bodyPr lIns="0" tIns="0" rIns="0" bIns="0" anchor="t">
            <a:normAutofit/>
          </a:bodyPr>
          <a:lstStyle/>
          <a:p>
            <a:pPr indent="0">
              <a:lnSpc>
                <a:spcPct val="90000"/>
              </a:lnSpc>
              <a:spcBef>
                <a:spcPts val="1417"/>
              </a:spcBef>
              <a:buNone/>
            </a:pPr>
            <a:endParaRPr lang="en-DE" sz="2800" b="0" strike="noStrike" spc="-1">
              <a:solidFill>
                <a:schemeClr val="dk1"/>
              </a:solidFill>
              <a:latin typeface="Aptos"/>
            </a:endParaRPr>
          </a:p>
        </p:txBody>
      </p:sp>
      <p:sp>
        <p:nvSpPr>
          <p:cNvPr id="5" name="PlaceHolder 4"/>
          <p:cNvSpPr>
            <a:spLocks noGrp="1"/>
          </p:cNvSpPr>
          <p:nvPr>
            <p:ph type="ftr" idx="7"/>
          </p:nvPr>
        </p:nvSpPr>
        <p:spPr/>
        <p:txBody>
          <a:bodyPr/>
          <a:lstStyle>
            <a:lvl1pPr algn="ctr">
              <a:defRPr/>
            </a:lvl1pPr>
          </a:lstStyle>
          <a:p>
            <a:r>
              <a:rPr lang="en-US" sz="1200" dirty="0">
                <a:solidFill>
                  <a:schemeClr val="bg1"/>
                </a:solidFill>
              </a:rPr>
              <a:t>Luis Fernando Rodriguez Gutierrez</a:t>
            </a:r>
          </a:p>
          <a:p>
            <a:r>
              <a:rPr lang="en-US" sz="1200" dirty="0">
                <a:solidFill>
                  <a:schemeClr val="bg1"/>
                </a:solidFill>
              </a:rPr>
              <a:t>FH Dortmund, 2025, Master ESE</a:t>
            </a:r>
          </a:p>
        </p:txBody>
      </p:sp>
      <p:sp>
        <p:nvSpPr>
          <p:cNvPr id="6" name="PlaceHolder 5"/>
          <p:cNvSpPr>
            <a:spLocks noGrp="1"/>
          </p:cNvSpPr>
          <p:nvPr>
            <p:ph type="sldNum" idx="8"/>
          </p:nvPr>
        </p:nvSpPr>
        <p:spPr/>
        <p:txBody>
          <a:bodyPr/>
          <a:lstStyle/>
          <a:p>
            <a:fld id="{00165D31-C93C-4278-ABE7-88C88C3DED27}" type="slidenum">
              <a:t>‹#›</a:t>
            </a:fld>
            <a:endParaRPr/>
          </a:p>
        </p:txBody>
      </p:sp>
      <p:sp>
        <p:nvSpPr>
          <p:cNvPr id="7" name="PlaceHolder 6"/>
          <p:cNvSpPr>
            <a:spLocks noGrp="1"/>
          </p:cNvSpPr>
          <p:nvPr>
            <p:ph type="dt" idx="9"/>
          </p:nvPr>
        </p:nvSpPr>
        <p:spPr/>
        <p:txBody>
          <a:bodyPr/>
          <a:lstStyle/>
          <a:p>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329C0-3A5C-0DE4-69A5-52911F4406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2490FE-A73B-75B9-DA64-11429F76CA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8C24AD-BC29-F393-446F-05F0FA1D817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163BF04-0C03-9C23-BA1C-97A3A2B7E31C}"/>
              </a:ext>
            </a:extLst>
          </p:cNvPr>
          <p:cNvSpPr>
            <a:spLocks noGrp="1"/>
          </p:cNvSpPr>
          <p:nvPr>
            <p:ph type="ftr" sz="quarter" idx="11"/>
          </p:nvPr>
        </p:nvSpPr>
        <p:spPr/>
        <p:txBody>
          <a:bodyPr/>
          <a:lstStyle/>
          <a:p>
            <a:r>
              <a:rPr lang="en-US"/>
              <a:t>Luis Fernando Rodriguez Gutierrez FH Dortmund, 2025, Master ESE</a:t>
            </a:r>
          </a:p>
        </p:txBody>
      </p:sp>
      <p:sp>
        <p:nvSpPr>
          <p:cNvPr id="6" name="Slide Number Placeholder 5">
            <a:extLst>
              <a:ext uri="{FF2B5EF4-FFF2-40B4-BE49-F238E27FC236}">
                <a16:creationId xmlns:a16="http://schemas.microsoft.com/office/drawing/2014/main" id="{4E036A55-7889-37BA-F6A6-A6AE0B4BE8E6}"/>
              </a:ext>
            </a:extLst>
          </p:cNvPr>
          <p:cNvSpPr>
            <a:spLocks noGrp="1"/>
          </p:cNvSpPr>
          <p:nvPr>
            <p:ph type="sldNum" sz="quarter" idx="12"/>
          </p:nvPr>
        </p:nvSpPr>
        <p:spPr/>
        <p:txBody>
          <a:bodyPr/>
          <a:lstStyle/>
          <a:p>
            <a:fld id="{497C5881-A997-4D4A-A236-7491BF2A0AC4}" type="slidenum">
              <a:rPr lang="en-US" smtClean="0"/>
              <a:t>‹#›</a:t>
            </a:fld>
            <a:endParaRPr lang="en-US"/>
          </a:p>
        </p:txBody>
      </p:sp>
    </p:spTree>
    <p:extLst>
      <p:ext uri="{BB962C8B-B14F-4D97-AF65-F5344CB8AC3E}">
        <p14:creationId xmlns:p14="http://schemas.microsoft.com/office/powerpoint/2010/main" val="2358712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2C07-9B29-FE40-E795-0B73D7BE32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9C6E25-2156-02E0-B17D-A946FEC5359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4AB3140-A47F-E546-E036-87867B0C933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3500136-39F5-E786-EB4C-48AF8D1D0095}"/>
              </a:ext>
            </a:extLst>
          </p:cNvPr>
          <p:cNvSpPr>
            <a:spLocks noGrp="1"/>
          </p:cNvSpPr>
          <p:nvPr>
            <p:ph type="ftr" sz="quarter" idx="11"/>
          </p:nvPr>
        </p:nvSpPr>
        <p:spPr/>
        <p:txBody>
          <a:bodyPr/>
          <a:lstStyle/>
          <a:p>
            <a:r>
              <a:rPr lang="en-US"/>
              <a:t>Luis Fernando Rodriguez Gutierrez FH Dortmund, 2025, Master ESE</a:t>
            </a:r>
          </a:p>
        </p:txBody>
      </p:sp>
      <p:sp>
        <p:nvSpPr>
          <p:cNvPr id="6" name="Slide Number Placeholder 5">
            <a:extLst>
              <a:ext uri="{FF2B5EF4-FFF2-40B4-BE49-F238E27FC236}">
                <a16:creationId xmlns:a16="http://schemas.microsoft.com/office/drawing/2014/main" id="{1A279373-CA88-609A-877B-DD81B8BDA45B}"/>
              </a:ext>
            </a:extLst>
          </p:cNvPr>
          <p:cNvSpPr>
            <a:spLocks noGrp="1"/>
          </p:cNvSpPr>
          <p:nvPr>
            <p:ph type="sldNum" sz="quarter" idx="12"/>
          </p:nvPr>
        </p:nvSpPr>
        <p:spPr/>
        <p:txBody>
          <a:bodyPr/>
          <a:lstStyle/>
          <a:p>
            <a:fld id="{497C5881-A997-4D4A-A236-7491BF2A0AC4}" type="slidenum">
              <a:rPr lang="en-US" smtClean="0"/>
              <a:t>‹#›</a:t>
            </a:fld>
            <a:endParaRPr lang="en-US"/>
          </a:p>
        </p:txBody>
      </p:sp>
    </p:spTree>
    <p:extLst>
      <p:ext uri="{BB962C8B-B14F-4D97-AF65-F5344CB8AC3E}">
        <p14:creationId xmlns:p14="http://schemas.microsoft.com/office/powerpoint/2010/main" val="30830019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FB94D-B2A8-0674-253A-237D0E147A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8F4FA5-8D92-EF9F-9F2F-187DC136B4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62B8542-4F38-3507-9610-A81004783E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A5E985-086B-EBA9-0E32-C46B6D2521C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7ABA8AB-7F13-0F06-6F49-533431E2AAFA}"/>
              </a:ext>
            </a:extLst>
          </p:cNvPr>
          <p:cNvSpPr>
            <a:spLocks noGrp="1"/>
          </p:cNvSpPr>
          <p:nvPr>
            <p:ph type="ftr" sz="quarter" idx="11"/>
          </p:nvPr>
        </p:nvSpPr>
        <p:spPr/>
        <p:txBody>
          <a:bodyPr/>
          <a:lstStyle/>
          <a:p>
            <a:r>
              <a:rPr lang="en-US"/>
              <a:t>Luis Fernando Rodriguez Gutierrez FH Dortmund, 2025, Master ESE</a:t>
            </a:r>
          </a:p>
        </p:txBody>
      </p:sp>
      <p:sp>
        <p:nvSpPr>
          <p:cNvPr id="7" name="Slide Number Placeholder 6">
            <a:extLst>
              <a:ext uri="{FF2B5EF4-FFF2-40B4-BE49-F238E27FC236}">
                <a16:creationId xmlns:a16="http://schemas.microsoft.com/office/drawing/2014/main" id="{9C08ACFC-D644-3F93-C290-2AA67D027584}"/>
              </a:ext>
            </a:extLst>
          </p:cNvPr>
          <p:cNvSpPr>
            <a:spLocks noGrp="1"/>
          </p:cNvSpPr>
          <p:nvPr>
            <p:ph type="sldNum" sz="quarter" idx="12"/>
          </p:nvPr>
        </p:nvSpPr>
        <p:spPr/>
        <p:txBody>
          <a:bodyPr/>
          <a:lstStyle/>
          <a:p>
            <a:fld id="{497C5881-A997-4D4A-A236-7491BF2A0AC4}" type="slidenum">
              <a:rPr lang="en-US" smtClean="0"/>
              <a:t>‹#›</a:t>
            </a:fld>
            <a:endParaRPr lang="en-US"/>
          </a:p>
        </p:txBody>
      </p:sp>
    </p:spTree>
    <p:extLst>
      <p:ext uri="{BB962C8B-B14F-4D97-AF65-F5344CB8AC3E}">
        <p14:creationId xmlns:p14="http://schemas.microsoft.com/office/powerpoint/2010/main" val="3665766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12FCB-21F8-2190-158F-441FA1F69D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0FA14F5-64D3-E5F0-F041-91EFFFA4C8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7F1CEA-9896-41D2-A501-BD0D6F9F2E8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45AF29-C511-3EF1-3F7D-977707A3E2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11142DB-ADAD-3759-78E7-339CDA50F5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E314664-D17D-18D0-23AA-ADB00EBC1995}"/>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937D87CB-3941-56ED-CDBF-AAF8D547B52D}"/>
              </a:ext>
            </a:extLst>
          </p:cNvPr>
          <p:cNvSpPr>
            <a:spLocks noGrp="1"/>
          </p:cNvSpPr>
          <p:nvPr>
            <p:ph type="ftr" sz="quarter" idx="11"/>
          </p:nvPr>
        </p:nvSpPr>
        <p:spPr/>
        <p:txBody>
          <a:bodyPr/>
          <a:lstStyle/>
          <a:p>
            <a:r>
              <a:rPr lang="en-US"/>
              <a:t>Luis Fernando Rodriguez Gutierrez FH Dortmund, 2025, Master ESE</a:t>
            </a:r>
          </a:p>
        </p:txBody>
      </p:sp>
      <p:sp>
        <p:nvSpPr>
          <p:cNvPr id="9" name="Slide Number Placeholder 8">
            <a:extLst>
              <a:ext uri="{FF2B5EF4-FFF2-40B4-BE49-F238E27FC236}">
                <a16:creationId xmlns:a16="http://schemas.microsoft.com/office/drawing/2014/main" id="{9C16D35C-D6F1-9E38-45A0-57F21594ED69}"/>
              </a:ext>
            </a:extLst>
          </p:cNvPr>
          <p:cNvSpPr>
            <a:spLocks noGrp="1"/>
          </p:cNvSpPr>
          <p:nvPr>
            <p:ph type="sldNum" sz="quarter" idx="12"/>
          </p:nvPr>
        </p:nvSpPr>
        <p:spPr/>
        <p:txBody>
          <a:bodyPr/>
          <a:lstStyle/>
          <a:p>
            <a:fld id="{497C5881-A997-4D4A-A236-7491BF2A0AC4}" type="slidenum">
              <a:rPr lang="en-US" smtClean="0"/>
              <a:t>‹#›</a:t>
            </a:fld>
            <a:endParaRPr lang="en-US"/>
          </a:p>
        </p:txBody>
      </p:sp>
    </p:spTree>
    <p:extLst>
      <p:ext uri="{BB962C8B-B14F-4D97-AF65-F5344CB8AC3E}">
        <p14:creationId xmlns:p14="http://schemas.microsoft.com/office/powerpoint/2010/main" val="1099784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A3487-81E9-BA12-E33C-9A94645515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0F10124-0622-AD62-1437-4C119C6D799B}"/>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FAEDB6A7-97A0-CAF4-354C-D66382778DFC}"/>
              </a:ext>
            </a:extLst>
          </p:cNvPr>
          <p:cNvSpPr>
            <a:spLocks noGrp="1"/>
          </p:cNvSpPr>
          <p:nvPr>
            <p:ph type="ftr" sz="quarter" idx="11"/>
          </p:nvPr>
        </p:nvSpPr>
        <p:spPr/>
        <p:txBody>
          <a:bodyPr/>
          <a:lstStyle/>
          <a:p>
            <a:r>
              <a:rPr lang="en-US"/>
              <a:t>Luis Fernando Rodriguez Gutierrez FH Dortmund, 2025, Master ESE</a:t>
            </a:r>
          </a:p>
        </p:txBody>
      </p:sp>
      <p:sp>
        <p:nvSpPr>
          <p:cNvPr id="5" name="Slide Number Placeholder 4">
            <a:extLst>
              <a:ext uri="{FF2B5EF4-FFF2-40B4-BE49-F238E27FC236}">
                <a16:creationId xmlns:a16="http://schemas.microsoft.com/office/drawing/2014/main" id="{206C515F-2B3B-E1C1-49BF-69568953658E}"/>
              </a:ext>
            </a:extLst>
          </p:cNvPr>
          <p:cNvSpPr>
            <a:spLocks noGrp="1"/>
          </p:cNvSpPr>
          <p:nvPr>
            <p:ph type="sldNum" sz="quarter" idx="12"/>
          </p:nvPr>
        </p:nvSpPr>
        <p:spPr/>
        <p:txBody>
          <a:bodyPr/>
          <a:lstStyle/>
          <a:p>
            <a:fld id="{497C5881-A997-4D4A-A236-7491BF2A0AC4}" type="slidenum">
              <a:rPr lang="en-US" smtClean="0"/>
              <a:t>‹#›</a:t>
            </a:fld>
            <a:endParaRPr lang="en-US"/>
          </a:p>
        </p:txBody>
      </p:sp>
    </p:spTree>
    <p:extLst>
      <p:ext uri="{BB962C8B-B14F-4D97-AF65-F5344CB8AC3E}">
        <p14:creationId xmlns:p14="http://schemas.microsoft.com/office/powerpoint/2010/main" val="3917135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97ADDB-3F50-7949-BD43-18141D62ECBE}"/>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6794DCD5-F0D2-F902-E8D2-A3CEE045159E}"/>
              </a:ext>
            </a:extLst>
          </p:cNvPr>
          <p:cNvSpPr>
            <a:spLocks noGrp="1"/>
          </p:cNvSpPr>
          <p:nvPr>
            <p:ph type="ftr" sz="quarter" idx="11"/>
          </p:nvPr>
        </p:nvSpPr>
        <p:spPr/>
        <p:txBody>
          <a:bodyPr/>
          <a:lstStyle/>
          <a:p>
            <a:r>
              <a:rPr lang="en-US"/>
              <a:t>Luis Fernando Rodriguez Gutierrez FH Dortmund, 2025, Master ESE</a:t>
            </a:r>
          </a:p>
        </p:txBody>
      </p:sp>
      <p:sp>
        <p:nvSpPr>
          <p:cNvPr id="4" name="Slide Number Placeholder 3">
            <a:extLst>
              <a:ext uri="{FF2B5EF4-FFF2-40B4-BE49-F238E27FC236}">
                <a16:creationId xmlns:a16="http://schemas.microsoft.com/office/drawing/2014/main" id="{9E330E9C-CB80-5C66-9129-33819A1E8EE1}"/>
              </a:ext>
            </a:extLst>
          </p:cNvPr>
          <p:cNvSpPr>
            <a:spLocks noGrp="1"/>
          </p:cNvSpPr>
          <p:nvPr>
            <p:ph type="sldNum" sz="quarter" idx="12"/>
          </p:nvPr>
        </p:nvSpPr>
        <p:spPr/>
        <p:txBody>
          <a:bodyPr/>
          <a:lstStyle/>
          <a:p>
            <a:fld id="{497C5881-A997-4D4A-A236-7491BF2A0AC4}" type="slidenum">
              <a:rPr lang="en-US" smtClean="0"/>
              <a:t>‹#›</a:t>
            </a:fld>
            <a:endParaRPr lang="en-US"/>
          </a:p>
        </p:txBody>
      </p:sp>
    </p:spTree>
    <p:extLst>
      <p:ext uri="{BB962C8B-B14F-4D97-AF65-F5344CB8AC3E}">
        <p14:creationId xmlns:p14="http://schemas.microsoft.com/office/powerpoint/2010/main" val="1902401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58280-F305-FE58-AE64-5E07DA97FF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96CBEB-B0FB-8015-5832-126CB99789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D3EF32-8E71-91A4-F672-0B7E374864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3673C5-950F-5F30-E767-3751171B71F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404B1730-4C68-4B80-2374-A0C6969425F1}"/>
              </a:ext>
            </a:extLst>
          </p:cNvPr>
          <p:cNvSpPr>
            <a:spLocks noGrp="1"/>
          </p:cNvSpPr>
          <p:nvPr>
            <p:ph type="ftr" sz="quarter" idx="11"/>
          </p:nvPr>
        </p:nvSpPr>
        <p:spPr/>
        <p:txBody>
          <a:bodyPr/>
          <a:lstStyle/>
          <a:p>
            <a:r>
              <a:rPr lang="en-US"/>
              <a:t>Luis Fernando Rodriguez Gutierrez FH Dortmund, 2025, Master ESE</a:t>
            </a:r>
          </a:p>
        </p:txBody>
      </p:sp>
      <p:sp>
        <p:nvSpPr>
          <p:cNvPr id="7" name="Slide Number Placeholder 6">
            <a:extLst>
              <a:ext uri="{FF2B5EF4-FFF2-40B4-BE49-F238E27FC236}">
                <a16:creationId xmlns:a16="http://schemas.microsoft.com/office/drawing/2014/main" id="{4B91CEE3-6CD5-AF77-AAF2-0A11BFBA4370}"/>
              </a:ext>
            </a:extLst>
          </p:cNvPr>
          <p:cNvSpPr>
            <a:spLocks noGrp="1"/>
          </p:cNvSpPr>
          <p:nvPr>
            <p:ph type="sldNum" sz="quarter" idx="12"/>
          </p:nvPr>
        </p:nvSpPr>
        <p:spPr/>
        <p:txBody>
          <a:bodyPr/>
          <a:lstStyle/>
          <a:p>
            <a:fld id="{497C5881-A997-4D4A-A236-7491BF2A0AC4}" type="slidenum">
              <a:rPr lang="en-US" smtClean="0"/>
              <a:t>‹#›</a:t>
            </a:fld>
            <a:endParaRPr lang="en-US"/>
          </a:p>
        </p:txBody>
      </p:sp>
    </p:spTree>
    <p:extLst>
      <p:ext uri="{BB962C8B-B14F-4D97-AF65-F5344CB8AC3E}">
        <p14:creationId xmlns:p14="http://schemas.microsoft.com/office/powerpoint/2010/main" val="4261488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6E15A-4862-5443-95DC-675E9ED1C3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77DC804-07F5-A0E2-4BDD-0B0E9B9C04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FF06670-5EDA-4794-A43E-C37FECDEDF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B014FA-8E2F-D24A-A4AB-A4EE712B54D3}"/>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F03A9226-1CE0-1BB0-37E9-48AC15E03BCA}"/>
              </a:ext>
            </a:extLst>
          </p:cNvPr>
          <p:cNvSpPr>
            <a:spLocks noGrp="1"/>
          </p:cNvSpPr>
          <p:nvPr>
            <p:ph type="ftr" sz="quarter" idx="11"/>
          </p:nvPr>
        </p:nvSpPr>
        <p:spPr/>
        <p:txBody>
          <a:bodyPr/>
          <a:lstStyle/>
          <a:p>
            <a:r>
              <a:rPr lang="en-US"/>
              <a:t>Luis Fernando Rodriguez Gutierrez FH Dortmund, 2025, Master ESE</a:t>
            </a:r>
          </a:p>
        </p:txBody>
      </p:sp>
      <p:sp>
        <p:nvSpPr>
          <p:cNvPr id="7" name="Slide Number Placeholder 6">
            <a:extLst>
              <a:ext uri="{FF2B5EF4-FFF2-40B4-BE49-F238E27FC236}">
                <a16:creationId xmlns:a16="http://schemas.microsoft.com/office/drawing/2014/main" id="{CD268C80-FA3F-AEA2-42E9-36C632E1AD1D}"/>
              </a:ext>
            </a:extLst>
          </p:cNvPr>
          <p:cNvSpPr>
            <a:spLocks noGrp="1"/>
          </p:cNvSpPr>
          <p:nvPr>
            <p:ph type="sldNum" sz="quarter" idx="12"/>
          </p:nvPr>
        </p:nvSpPr>
        <p:spPr/>
        <p:txBody>
          <a:bodyPr/>
          <a:lstStyle/>
          <a:p>
            <a:fld id="{497C5881-A997-4D4A-A236-7491BF2A0AC4}" type="slidenum">
              <a:rPr lang="en-US" smtClean="0"/>
              <a:t>‹#›</a:t>
            </a:fld>
            <a:endParaRPr lang="en-US"/>
          </a:p>
        </p:txBody>
      </p:sp>
    </p:spTree>
    <p:extLst>
      <p:ext uri="{BB962C8B-B14F-4D97-AF65-F5344CB8AC3E}">
        <p14:creationId xmlns:p14="http://schemas.microsoft.com/office/powerpoint/2010/main" val="362743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38B73FC-5488-F4C3-21A9-DEBC4AF763DA}"/>
              </a:ext>
            </a:extLst>
          </p:cNvPr>
          <p:cNvSpPr/>
          <p:nvPr userDrawn="1"/>
        </p:nvSpPr>
        <p:spPr>
          <a:xfrm>
            <a:off x="-215640" y="6288480"/>
            <a:ext cx="13137480" cy="1060200"/>
          </a:xfrm>
          <a:prstGeom prst="rect">
            <a:avLst/>
          </a:prstGeom>
          <a:solidFill>
            <a:schemeClr val="accent2"/>
          </a:solidFill>
          <a:ln>
            <a:solidFill>
              <a:srgbClr val="E97132"/>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DE" sz="1800" b="0" strike="noStrike" spc="-1" dirty="0">
              <a:solidFill>
                <a:schemeClr val="lt1"/>
              </a:solidFill>
              <a:latin typeface="Aptos"/>
            </a:endParaRPr>
          </a:p>
        </p:txBody>
      </p:sp>
      <p:sp>
        <p:nvSpPr>
          <p:cNvPr id="2" name="Title Placeholder 1">
            <a:extLst>
              <a:ext uri="{FF2B5EF4-FFF2-40B4-BE49-F238E27FC236}">
                <a16:creationId xmlns:a16="http://schemas.microsoft.com/office/drawing/2014/main" id="{7B074178-1633-3F4A-B360-65D378172D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751161A-E5EE-9C8F-4C39-2470B8586F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25DF06-19D6-DAEA-4A57-57C51A95B8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endParaRPr lang="en-US" dirty="0"/>
          </a:p>
        </p:txBody>
      </p:sp>
      <p:sp>
        <p:nvSpPr>
          <p:cNvPr id="5" name="Footer Placeholder 4">
            <a:extLst>
              <a:ext uri="{FF2B5EF4-FFF2-40B4-BE49-F238E27FC236}">
                <a16:creationId xmlns:a16="http://schemas.microsoft.com/office/drawing/2014/main" id="{6133D22B-869B-9265-3FEF-079EBA0382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r>
              <a:rPr lang="en-US" sz="1200" dirty="0">
                <a:solidFill>
                  <a:schemeClr val="bg1"/>
                </a:solidFill>
              </a:rPr>
              <a:t>Luis Fernando Rodriguez Gutierrez</a:t>
            </a:r>
          </a:p>
          <a:p>
            <a:r>
              <a:rPr lang="en-US" sz="1200" dirty="0">
                <a:solidFill>
                  <a:schemeClr val="bg1"/>
                </a:solidFill>
              </a:rPr>
              <a:t>FH Dortmund, 2025, Master ESE</a:t>
            </a:r>
          </a:p>
        </p:txBody>
      </p:sp>
      <p:sp>
        <p:nvSpPr>
          <p:cNvPr id="6" name="Slide Number Placeholder 5">
            <a:extLst>
              <a:ext uri="{FF2B5EF4-FFF2-40B4-BE49-F238E27FC236}">
                <a16:creationId xmlns:a16="http://schemas.microsoft.com/office/drawing/2014/main" id="{290FC073-0B37-E1C5-AAC9-2A6A985EE3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497C5881-A997-4D4A-A236-7491BF2A0AC4}" type="slidenum">
              <a:rPr lang="en-US" smtClean="0"/>
              <a:pPr/>
              <a:t>‹#›</a:t>
            </a:fld>
            <a:endParaRPr lang="en-US" dirty="0"/>
          </a:p>
        </p:txBody>
      </p:sp>
    </p:spTree>
    <p:extLst>
      <p:ext uri="{BB962C8B-B14F-4D97-AF65-F5344CB8AC3E}">
        <p14:creationId xmlns:p14="http://schemas.microsoft.com/office/powerpoint/2010/main" val="1244439492"/>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p:nvPr/>
        </p:nvSpPr>
        <p:spPr>
          <a:xfrm>
            <a:off x="-215640" y="6288480"/>
            <a:ext cx="13137480" cy="1060200"/>
          </a:xfrm>
          <a:prstGeom prst="rect">
            <a:avLst/>
          </a:prstGeom>
          <a:solidFill>
            <a:schemeClr val="accent2"/>
          </a:solidFill>
          <a:ln>
            <a:solidFill>
              <a:srgbClr val="E97132"/>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DE" sz="1800" b="0" strike="noStrike" spc="-1">
              <a:solidFill>
                <a:schemeClr val="lt1"/>
              </a:solidFill>
              <a:latin typeface="Aptos"/>
            </a:endParaRPr>
          </a:p>
        </p:txBody>
      </p:sp>
      <p:sp>
        <p:nvSpPr>
          <p:cNvPr id="9" name="PlaceHolder 1"/>
          <p:cNvSpPr>
            <a:spLocks noGrp="1"/>
          </p:cNvSpPr>
          <p:nvPr>
            <p:ph type="title"/>
          </p:nvPr>
        </p:nvSpPr>
        <p:spPr>
          <a:xfrm>
            <a:off x="838080" y="365040"/>
            <a:ext cx="10514880" cy="1324800"/>
          </a:xfrm>
          <a:prstGeom prst="rect">
            <a:avLst/>
          </a:prstGeom>
          <a:noFill/>
          <a:ln w="0">
            <a:noFill/>
          </a:ln>
        </p:spPr>
        <p:txBody>
          <a:bodyPr lIns="0" tIns="0" rIns="0" bIns="0" anchor="ctr">
            <a:noAutofit/>
          </a:bodyPr>
          <a:lstStyle/>
          <a:p>
            <a:pPr indent="0">
              <a:buNone/>
            </a:pPr>
            <a:r>
              <a:rPr lang="en-DE" sz="4400" b="0" strike="noStrike" spc="-1">
                <a:solidFill>
                  <a:schemeClr val="dk1"/>
                </a:solidFill>
                <a:latin typeface="Aptos"/>
              </a:rPr>
              <a:t>Click to edit the title text format</a:t>
            </a:r>
          </a:p>
        </p:txBody>
      </p:sp>
      <p:sp>
        <p:nvSpPr>
          <p:cNvPr id="10" name="PlaceHolder 2"/>
          <p:cNvSpPr>
            <a:spLocks noGrp="1"/>
          </p:cNvSpPr>
          <p:nvPr>
            <p:ph type="body"/>
          </p:nvPr>
        </p:nvSpPr>
        <p:spPr>
          <a:xfrm>
            <a:off x="838080" y="1825560"/>
            <a:ext cx="10514880" cy="435060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DE" sz="1800" b="0" strike="noStrike" spc="-1">
                <a:solidFill>
                  <a:schemeClr val="dk1"/>
                </a:solidFill>
                <a:latin typeface="Aptos"/>
              </a:rPr>
              <a:t>Click to edit the outline text format</a:t>
            </a:r>
          </a:p>
          <a:p>
            <a:pPr marL="864000" lvl="1" indent="-324000">
              <a:lnSpc>
                <a:spcPct val="90000"/>
              </a:lnSpc>
              <a:spcBef>
                <a:spcPts val="1134"/>
              </a:spcBef>
              <a:buClr>
                <a:srgbClr val="000000"/>
              </a:buClr>
              <a:buSzPct val="75000"/>
              <a:buFont typeface="Symbol" charset="2"/>
              <a:buChar char=""/>
            </a:pPr>
            <a:r>
              <a:rPr lang="en-DE" sz="1800" b="0" strike="noStrike" spc="-1">
                <a:solidFill>
                  <a:schemeClr val="dk1"/>
                </a:solidFill>
                <a:latin typeface="Aptos"/>
              </a:rPr>
              <a:t>Second Outline Level</a:t>
            </a:r>
          </a:p>
          <a:p>
            <a:pPr marL="1296000" lvl="2" indent="-288000">
              <a:lnSpc>
                <a:spcPct val="90000"/>
              </a:lnSpc>
              <a:spcBef>
                <a:spcPts val="850"/>
              </a:spcBef>
              <a:buClr>
                <a:srgbClr val="000000"/>
              </a:buClr>
              <a:buSzPct val="45000"/>
              <a:buFont typeface="Wingdings" charset="2"/>
              <a:buChar char=""/>
            </a:pPr>
            <a:r>
              <a:rPr lang="en-DE" sz="1800" b="0" strike="noStrike" spc="-1">
                <a:solidFill>
                  <a:schemeClr val="dk1"/>
                </a:solidFill>
                <a:latin typeface="Aptos"/>
              </a:rPr>
              <a:t>Third Outline Level</a:t>
            </a:r>
          </a:p>
          <a:p>
            <a:pPr marL="1728000" lvl="3" indent="-216000">
              <a:lnSpc>
                <a:spcPct val="90000"/>
              </a:lnSpc>
              <a:spcBef>
                <a:spcPts val="567"/>
              </a:spcBef>
              <a:buClr>
                <a:srgbClr val="000000"/>
              </a:buClr>
              <a:buSzPct val="75000"/>
              <a:buFont typeface="Symbol" charset="2"/>
              <a:buChar char=""/>
            </a:pPr>
            <a:r>
              <a:rPr lang="en-DE" sz="1800" b="0" strike="noStrike" spc="-1">
                <a:solidFill>
                  <a:schemeClr val="dk1"/>
                </a:solidFill>
                <a:latin typeface="Aptos"/>
              </a:rPr>
              <a:t>Fourth Outline Level</a:t>
            </a:r>
          </a:p>
          <a:p>
            <a:pPr marL="2160000" lvl="4" indent="-216000">
              <a:lnSpc>
                <a:spcPct val="90000"/>
              </a:lnSpc>
              <a:spcBef>
                <a:spcPts val="283"/>
              </a:spcBef>
              <a:buClr>
                <a:srgbClr val="000000"/>
              </a:buClr>
              <a:buSzPct val="45000"/>
              <a:buFont typeface="Wingdings" charset="2"/>
              <a:buChar char=""/>
            </a:pPr>
            <a:r>
              <a:rPr lang="en-DE" sz="1800" b="0" strike="noStrike" spc="-1">
                <a:solidFill>
                  <a:schemeClr val="dk1"/>
                </a:solidFill>
                <a:latin typeface="Aptos"/>
              </a:rPr>
              <a:t>Fifth Outline Level</a:t>
            </a:r>
          </a:p>
          <a:p>
            <a:pPr marL="2592000" lvl="5" indent="-216000">
              <a:lnSpc>
                <a:spcPct val="90000"/>
              </a:lnSpc>
              <a:spcBef>
                <a:spcPts val="283"/>
              </a:spcBef>
              <a:buClr>
                <a:srgbClr val="000000"/>
              </a:buClr>
              <a:buSzPct val="45000"/>
              <a:buFont typeface="Wingdings" charset="2"/>
              <a:buChar char=""/>
            </a:pPr>
            <a:r>
              <a:rPr lang="en-DE" sz="1800" b="0" strike="noStrike" spc="-1">
                <a:solidFill>
                  <a:schemeClr val="dk1"/>
                </a:solidFill>
                <a:latin typeface="Aptos"/>
              </a:rPr>
              <a:t>Sixth Outline Level</a:t>
            </a:r>
          </a:p>
          <a:p>
            <a:pPr marL="3024000" lvl="6" indent="-216000">
              <a:lnSpc>
                <a:spcPct val="90000"/>
              </a:lnSpc>
              <a:spcBef>
                <a:spcPts val="283"/>
              </a:spcBef>
              <a:buClr>
                <a:srgbClr val="000000"/>
              </a:buClr>
              <a:buSzPct val="45000"/>
              <a:buFont typeface="Wingdings" charset="2"/>
              <a:buChar char=""/>
            </a:pPr>
            <a:r>
              <a:rPr lang="en-DE" sz="1800" b="0" strike="noStrike" spc="-1">
                <a:solidFill>
                  <a:schemeClr val="dk1"/>
                </a:solidFill>
                <a:latin typeface="Aptos"/>
              </a:rPr>
              <a:t>Seventh Outline Level</a:t>
            </a:r>
          </a:p>
        </p:txBody>
      </p:sp>
      <p:sp>
        <p:nvSpPr>
          <p:cNvPr id="11" name="PlaceHolder 3"/>
          <p:cNvSpPr>
            <a:spLocks noGrp="1"/>
          </p:cNvSpPr>
          <p:nvPr>
            <p:ph type="ftr" idx="4"/>
          </p:nvPr>
        </p:nvSpPr>
        <p:spPr>
          <a:xfrm>
            <a:off x="4038480" y="6356520"/>
            <a:ext cx="4114080" cy="36432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n-US" sz="1200" b="0" strike="noStrike" spc="-1">
                <a:solidFill>
                  <a:schemeClr val="lt1"/>
                </a:solidFill>
                <a:latin typeface="Aptos"/>
              </a:defRPr>
            </a:lvl1pPr>
          </a:lstStyle>
          <a:p>
            <a:r>
              <a:rPr lang="en-US" dirty="0">
                <a:solidFill>
                  <a:schemeClr val="bg1"/>
                </a:solidFill>
              </a:rPr>
              <a:t>Luis Fernando Rodriguez Gutierrez</a:t>
            </a:r>
          </a:p>
          <a:p>
            <a:r>
              <a:rPr lang="en-US" dirty="0">
                <a:solidFill>
                  <a:schemeClr val="bg1"/>
                </a:solidFill>
              </a:rPr>
              <a:t>FH Dortmund, 2025, Master ESE</a:t>
            </a:r>
          </a:p>
        </p:txBody>
      </p:sp>
      <p:sp>
        <p:nvSpPr>
          <p:cNvPr id="12" name="PlaceHolder 4"/>
          <p:cNvSpPr>
            <a:spLocks noGrp="1"/>
          </p:cNvSpPr>
          <p:nvPr>
            <p:ph type="sldNum" idx="5"/>
          </p:nvPr>
        </p:nvSpPr>
        <p:spPr>
          <a:xfrm>
            <a:off x="8610480" y="6356520"/>
            <a:ext cx="274248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DE" sz="1200" b="0" strike="noStrike" spc="-1">
                <a:solidFill>
                  <a:schemeClr val="lt1"/>
                </a:solidFill>
                <a:latin typeface="Aptos"/>
              </a:defRPr>
            </a:lvl1pPr>
          </a:lstStyle>
          <a:p>
            <a:pPr indent="0" algn="r" defTabSz="914400">
              <a:lnSpc>
                <a:spcPct val="100000"/>
              </a:lnSpc>
              <a:buNone/>
              <a:tabLst>
                <a:tab pos="0" algn="l"/>
              </a:tabLst>
            </a:pPr>
            <a:fld id="{C9A4C017-7E97-4FF4-9B49-0B379190891E}" type="slidenum">
              <a:rPr lang="en-DE" sz="1200" b="0" strike="noStrike" spc="-1">
                <a:solidFill>
                  <a:schemeClr val="lt1"/>
                </a:solidFill>
                <a:latin typeface="Aptos"/>
              </a:rPr>
              <a:t>‹#›</a:t>
            </a:fld>
            <a:endParaRPr lang="en-US" sz="1200" b="0" strike="noStrike" spc="-1">
              <a:solidFill>
                <a:srgbClr val="000000"/>
              </a:solidFill>
              <a:latin typeface="Times New Roman"/>
            </a:endParaRPr>
          </a:p>
        </p:txBody>
      </p:sp>
      <p:sp>
        <p:nvSpPr>
          <p:cNvPr id="13" name="PlaceHolder 5"/>
          <p:cNvSpPr>
            <a:spLocks noGrp="1"/>
          </p:cNvSpPr>
          <p:nvPr>
            <p:ph type="dt" idx="6"/>
          </p:nvPr>
        </p:nvSpPr>
        <p:spPr>
          <a:xfrm>
            <a:off x="838080" y="6356520"/>
            <a:ext cx="2742480" cy="364320"/>
          </a:xfrm>
          <a:prstGeom prst="rect">
            <a:avLst/>
          </a:prstGeom>
          <a:noFill/>
          <a:ln w="0">
            <a:noFill/>
          </a:ln>
        </p:spPr>
        <p:txBody>
          <a:bodyPr lIns="91440" tIns="45720" rIns="91440" bIns="45720" anchor="ctr">
            <a:noAutofit/>
          </a:bodyPr>
          <a:lstStyle>
            <a:lvl1pPr indent="0">
              <a:buNone/>
              <a:defRPr lang="en-US" sz="1200" b="0" strike="noStrike" spc="-1">
                <a:solidFill>
                  <a:schemeClr val="bg1"/>
                </a:solidFill>
                <a:latin typeface="Times New Roman"/>
              </a:defRPr>
            </a:lvl1pPr>
          </a:lstStyle>
          <a:p>
            <a:endParaRPr lang="en-US" dirty="0"/>
          </a:p>
        </p:txBody>
      </p:sp>
    </p:spTree>
  </p:cSld>
  <p:clrMap bg1="lt1" tx1="dk1" bg2="lt2" tx2="dk2" accent1="accent1" accent2="accent2" accent3="accent3" accent4="accent4" accent5="accent5" accent6="accent6" hlink="hlink" folHlink="folHlink"/>
  <p:sldLayoutIdLst>
    <p:sldLayoutId id="2147483651" r:id="rId1"/>
    <p:sldLayoutId id="2147483666"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 name="Rectangle 6"/>
          <p:cNvSpPr/>
          <p:nvPr/>
        </p:nvSpPr>
        <p:spPr>
          <a:xfrm>
            <a:off x="-215640" y="6288480"/>
            <a:ext cx="13137480" cy="1060200"/>
          </a:xfrm>
          <a:prstGeom prst="rect">
            <a:avLst/>
          </a:prstGeom>
          <a:solidFill>
            <a:schemeClr val="accent2"/>
          </a:solidFill>
          <a:ln>
            <a:solidFill>
              <a:srgbClr val="E97132"/>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DE" sz="1800" b="0" strike="noStrike" spc="-1" dirty="0">
              <a:solidFill>
                <a:schemeClr val="lt1"/>
              </a:solidFill>
              <a:latin typeface="Aptos"/>
            </a:endParaRPr>
          </a:p>
        </p:txBody>
      </p:sp>
      <p:sp>
        <p:nvSpPr>
          <p:cNvPr id="17" name="PlaceHolder 1"/>
          <p:cNvSpPr>
            <a:spLocks noGrp="1"/>
          </p:cNvSpPr>
          <p:nvPr>
            <p:ph type="title"/>
          </p:nvPr>
        </p:nvSpPr>
        <p:spPr>
          <a:xfrm>
            <a:off x="838080" y="365040"/>
            <a:ext cx="10514880" cy="1324800"/>
          </a:xfrm>
          <a:prstGeom prst="rect">
            <a:avLst/>
          </a:prstGeom>
          <a:noFill/>
          <a:ln w="0">
            <a:noFill/>
          </a:ln>
        </p:spPr>
        <p:txBody>
          <a:bodyPr lIns="0" tIns="0" rIns="0" bIns="0" anchor="ctr">
            <a:noAutofit/>
          </a:bodyPr>
          <a:lstStyle/>
          <a:p>
            <a:pPr indent="0">
              <a:buNone/>
            </a:pPr>
            <a:r>
              <a:rPr lang="en-DE" sz="4400" b="0" strike="noStrike" spc="-1">
                <a:solidFill>
                  <a:schemeClr val="dk1"/>
                </a:solidFill>
                <a:latin typeface="Aptos"/>
              </a:rPr>
              <a:t>Click to edit the title text format</a:t>
            </a:r>
          </a:p>
        </p:txBody>
      </p:sp>
      <p:sp>
        <p:nvSpPr>
          <p:cNvPr id="18" name="PlaceHolder 2"/>
          <p:cNvSpPr>
            <a:spLocks noGrp="1"/>
          </p:cNvSpPr>
          <p:nvPr>
            <p:ph type="body"/>
          </p:nvPr>
        </p:nvSpPr>
        <p:spPr>
          <a:xfrm>
            <a:off x="838080" y="1825560"/>
            <a:ext cx="5130720" cy="435060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DE" sz="1800" b="0" strike="noStrike" spc="-1">
                <a:solidFill>
                  <a:schemeClr val="dk1"/>
                </a:solidFill>
                <a:latin typeface="Aptos"/>
              </a:rPr>
              <a:t>Click to edit the outline text format</a:t>
            </a:r>
          </a:p>
          <a:p>
            <a:pPr marL="864000" lvl="1" indent="-324000">
              <a:lnSpc>
                <a:spcPct val="90000"/>
              </a:lnSpc>
              <a:spcBef>
                <a:spcPts val="1134"/>
              </a:spcBef>
              <a:buClr>
                <a:srgbClr val="000000"/>
              </a:buClr>
              <a:buSzPct val="75000"/>
              <a:buFont typeface="Symbol" charset="2"/>
              <a:buChar char=""/>
            </a:pPr>
            <a:r>
              <a:rPr lang="en-DE" sz="1800" b="0" strike="noStrike" spc="-1">
                <a:solidFill>
                  <a:schemeClr val="dk1"/>
                </a:solidFill>
                <a:latin typeface="Aptos"/>
              </a:rPr>
              <a:t>Second Outline Level</a:t>
            </a:r>
          </a:p>
          <a:p>
            <a:pPr marL="1296000" lvl="2" indent="-288000">
              <a:lnSpc>
                <a:spcPct val="90000"/>
              </a:lnSpc>
              <a:spcBef>
                <a:spcPts val="850"/>
              </a:spcBef>
              <a:buClr>
                <a:srgbClr val="000000"/>
              </a:buClr>
              <a:buSzPct val="45000"/>
              <a:buFont typeface="Wingdings" charset="2"/>
              <a:buChar char=""/>
            </a:pPr>
            <a:r>
              <a:rPr lang="en-DE" sz="1800" b="0" strike="noStrike" spc="-1">
                <a:solidFill>
                  <a:schemeClr val="dk1"/>
                </a:solidFill>
                <a:latin typeface="Aptos"/>
              </a:rPr>
              <a:t>Third Outline Level</a:t>
            </a:r>
          </a:p>
          <a:p>
            <a:pPr marL="1728000" lvl="3" indent="-216000">
              <a:lnSpc>
                <a:spcPct val="90000"/>
              </a:lnSpc>
              <a:spcBef>
                <a:spcPts val="567"/>
              </a:spcBef>
              <a:buClr>
                <a:srgbClr val="000000"/>
              </a:buClr>
              <a:buSzPct val="75000"/>
              <a:buFont typeface="Symbol" charset="2"/>
              <a:buChar char=""/>
            </a:pPr>
            <a:r>
              <a:rPr lang="en-DE" sz="1800" b="0" strike="noStrike" spc="-1">
                <a:solidFill>
                  <a:schemeClr val="dk1"/>
                </a:solidFill>
                <a:latin typeface="Aptos"/>
              </a:rPr>
              <a:t>Fourth Outline Level</a:t>
            </a:r>
          </a:p>
          <a:p>
            <a:pPr marL="2160000" lvl="4" indent="-216000">
              <a:lnSpc>
                <a:spcPct val="90000"/>
              </a:lnSpc>
              <a:spcBef>
                <a:spcPts val="283"/>
              </a:spcBef>
              <a:buClr>
                <a:srgbClr val="000000"/>
              </a:buClr>
              <a:buSzPct val="45000"/>
              <a:buFont typeface="Wingdings" charset="2"/>
              <a:buChar char=""/>
            </a:pPr>
            <a:r>
              <a:rPr lang="en-DE" sz="1800" b="0" strike="noStrike" spc="-1">
                <a:solidFill>
                  <a:schemeClr val="dk1"/>
                </a:solidFill>
                <a:latin typeface="Aptos"/>
              </a:rPr>
              <a:t>Fifth Outline Level</a:t>
            </a:r>
          </a:p>
          <a:p>
            <a:pPr marL="2592000" lvl="5" indent="-216000">
              <a:lnSpc>
                <a:spcPct val="90000"/>
              </a:lnSpc>
              <a:spcBef>
                <a:spcPts val="283"/>
              </a:spcBef>
              <a:buClr>
                <a:srgbClr val="000000"/>
              </a:buClr>
              <a:buSzPct val="45000"/>
              <a:buFont typeface="Wingdings" charset="2"/>
              <a:buChar char=""/>
            </a:pPr>
            <a:r>
              <a:rPr lang="en-DE" sz="1800" b="0" strike="noStrike" spc="-1">
                <a:solidFill>
                  <a:schemeClr val="dk1"/>
                </a:solidFill>
                <a:latin typeface="Aptos"/>
              </a:rPr>
              <a:t>Sixth Outline Level</a:t>
            </a:r>
          </a:p>
          <a:p>
            <a:pPr marL="3024000" lvl="6" indent="-216000">
              <a:lnSpc>
                <a:spcPct val="90000"/>
              </a:lnSpc>
              <a:spcBef>
                <a:spcPts val="283"/>
              </a:spcBef>
              <a:buClr>
                <a:srgbClr val="000000"/>
              </a:buClr>
              <a:buSzPct val="45000"/>
              <a:buFont typeface="Wingdings" charset="2"/>
              <a:buChar char=""/>
            </a:pPr>
            <a:r>
              <a:rPr lang="en-DE" sz="1800" b="0" strike="noStrike" spc="-1">
                <a:solidFill>
                  <a:schemeClr val="dk1"/>
                </a:solidFill>
                <a:latin typeface="Aptos"/>
              </a:rPr>
              <a:t>Seventh Outline Level</a:t>
            </a:r>
          </a:p>
        </p:txBody>
      </p:sp>
      <p:sp>
        <p:nvSpPr>
          <p:cNvPr id="19" name="PlaceHolder 3"/>
          <p:cNvSpPr>
            <a:spLocks noGrp="1"/>
          </p:cNvSpPr>
          <p:nvPr>
            <p:ph type="body"/>
          </p:nvPr>
        </p:nvSpPr>
        <p:spPr>
          <a:xfrm>
            <a:off x="6226200" y="1825560"/>
            <a:ext cx="5130720" cy="435060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DE" sz="1800" b="0" strike="noStrike" spc="-1">
                <a:solidFill>
                  <a:schemeClr val="dk1"/>
                </a:solidFill>
                <a:latin typeface="Aptos"/>
              </a:rPr>
              <a:t>Click to edit the outline text format</a:t>
            </a:r>
          </a:p>
          <a:p>
            <a:pPr marL="864000" lvl="1" indent="-324000">
              <a:lnSpc>
                <a:spcPct val="90000"/>
              </a:lnSpc>
              <a:spcBef>
                <a:spcPts val="1134"/>
              </a:spcBef>
              <a:buClr>
                <a:srgbClr val="000000"/>
              </a:buClr>
              <a:buSzPct val="75000"/>
              <a:buFont typeface="Symbol" charset="2"/>
              <a:buChar char=""/>
            </a:pPr>
            <a:r>
              <a:rPr lang="en-DE" sz="1800" b="0" strike="noStrike" spc="-1">
                <a:solidFill>
                  <a:schemeClr val="dk1"/>
                </a:solidFill>
                <a:latin typeface="Aptos"/>
              </a:rPr>
              <a:t>Second Outline Level</a:t>
            </a:r>
          </a:p>
          <a:p>
            <a:pPr marL="1296000" lvl="2" indent="-288000">
              <a:lnSpc>
                <a:spcPct val="90000"/>
              </a:lnSpc>
              <a:spcBef>
                <a:spcPts val="850"/>
              </a:spcBef>
              <a:buClr>
                <a:srgbClr val="000000"/>
              </a:buClr>
              <a:buSzPct val="45000"/>
              <a:buFont typeface="Wingdings" charset="2"/>
              <a:buChar char=""/>
            </a:pPr>
            <a:r>
              <a:rPr lang="en-DE" sz="1800" b="0" strike="noStrike" spc="-1">
                <a:solidFill>
                  <a:schemeClr val="dk1"/>
                </a:solidFill>
                <a:latin typeface="Aptos"/>
              </a:rPr>
              <a:t>Third Outline Level</a:t>
            </a:r>
          </a:p>
          <a:p>
            <a:pPr marL="1728000" lvl="3" indent="-216000">
              <a:lnSpc>
                <a:spcPct val="90000"/>
              </a:lnSpc>
              <a:spcBef>
                <a:spcPts val="567"/>
              </a:spcBef>
              <a:buClr>
                <a:srgbClr val="000000"/>
              </a:buClr>
              <a:buSzPct val="75000"/>
              <a:buFont typeface="Symbol" charset="2"/>
              <a:buChar char=""/>
            </a:pPr>
            <a:r>
              <a:rPr lang="en-DE" sz="1800" b="0" strike="noStrike" spc="-1">
                <a:solidFill>
                  <a:schemeClr val="dk1"/>
                </a:solidFill>
                <a:latin typeface="Aptos"/>
              </a:rPr>
              <a:t>Fourth Outline Level</a:t>
            </a:r>
          </a:p>
          <a:p>
            <a:pPr marL="2160000" lvl="4" indent="-216000">
              <a:lnSpc>
                <a:spcPct val="90000"/>
              </a:lnSpc>
              <a:spcBef>
                <a:spcPts val="283"/>
              </a:spcBef>
              <a:buClr>
                <a:srgbClr val="000000"/>
              </a:buClr>
              <a:buSzPct val="45000"/>
              <a:buFont typeface="Wingdings" charset="2"/>
              <a:buChar char=""/>
            </a:pPr>
            <a:r>
              <a:rPr lang="en-DE" sz="1800" b="0" strike="noStrike" spc="-1">
                <a:solidFill>
                  <a:schemeClr val="dk1"/>
                </a:solidFill>
                <a:latin typeface="Aptos"/>
              </a:rPr>
              <a:t>Fifth Outline Level</a:t>
            </a:r>
          </a:p>
          <a:p>
            <a:pPr marL="2592000" lvl="5" indent="-216000">
              <a:lnSpc>
                <a:spcPct val="90000"/>
              </a:lnSpc>
              <a:spcBef>
                <a:spcPts val="283"/>
              </a:spcBef>
              <a:buClr>
                <a:srgbClr val="000000"/>
              </a:buClr>
              <a:buSzPct val="45000"/>
              <a:buFont typeface="Wingdings" charset="2"/>
              <a:buChar char=""/>
            </a:pPr>
            <a:r>
              <a:rPr lang="en-DE" sz="1800" b="0" strike="noStrike" spc="-1">
                <a:solidFill>
                  <a:schemeClr val="dk1"/>
                </a:solidFill>
                <a:latin typeface="Aptos"/>
              </a:rPr>
              <a:t>Sixth Outline Level</a:t>
            </a:r>
          </a:p>
          <a:p>
            <a:pPr marL="3024000" lvl="6" indent="-216000">
              <a:lnSpc>
                <a:spcPct val="90000"/>
              </a:lnSpc>
              <a:spcBef>
                <a:spcPts val="283"/>
              </a:spcBef>
              <a:buClr>
                <a:srgbClr val="000000"/>
              </a:buClr>
              <a:buSzPct val="45000"/>
              <a:buFont typeface="Wingdings" charset="2"/>
              <a:buChar char=""/>
            </a:pPr>
            <a:r>
              <a:rPr lang="en-DE" sz="1800" b="0" strike="noStrike" spc="-1">
                <a:solidFill>
                  <a:schemeClr val="dk1"/>
                </a:solidFill>
                <a:latin typeface="Aptos"/>
              </a:rPr>
              <a:t>Seventh Outline Level</a:t>
            </a:r>
          </a:p>
        </p:txBody>
      </p:sp>
      <p:sp>
        <p:nvSpPr>
          <p:cNvPr id="20" name="PlaceHolder 4"/>
          <p:cNvSpPr>
            <a:spLocks noGrp="1"/>
          </p:cNvSpPr>
          <p:nvPr>
            <p:ph type="ftr" idx="7"/>
          </p:nvPr>
        </p:nvSpPr>
        <p:spPr>
          <a:xfrm>
            <a:off x="4038480" y="6356520"/>
            <a:ext cx="4114080" cy="36432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n-US" sz="1200" b="0" strike="noStrike" spc="-1">
                <a:solidFill>
                  <a:schemeClr val="lt1"/>
                </a:solidFill>
                <a:latin typeface="Aptos"/>
              </a:defRPr>
            </a:lvl1pPr>
          </a:lstStyle>
          <a:p>
            <a:r>
              <a:rPr lang="en-US" sz="1200" dirty="0">
                <a:solidFill>
                  <a:schemeClr val="bg1"/>
                </a:solidFill>
              </a:rPr>
              <a:t>Luis Fernando Rodriguez Gutierrez</a:t>
            </a:r>
          </a:p>
          <a:p>
            <a:r>
              <a:rPr lang="en-US" sz="1200" dirty="0">
                <a:solidFill>
                  <a:schemeClr val="bg1"/>
                </a:solidFill>
              </a:rPr>
              <a:t>FH Dortmund, 2025, Master ESE</a:t>
            </a:r>
          </a:p>
        </p:txBody>
      </p:sp>
      <p:sp>
        <p:nvSpPr>
          <p:cNvPr id="21" name="PlaceHolder 5"/>
          <p:cNvSpPr>
            <a:spLocks noGrp="1"/>
          </p:cNvSpPr>
          <p:nvPr>
            <p:ph type="sldNum" idx="8"/>
          </p:nvPr>
        </p:nvSpPr>
        <p:spPr>
          <a:xfrm>
            <a:off x="8610480" y="6356520"/>
            <a:ext cx="2742480" cy="36432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DE" sz="1200" b="0" strike="noStrike" spc="-1">
                <a:solidFill>
                  <a:schemeClr val="lt1"/>
                </a:solidFill>
                <a:latin typeface="Aptos"/>
              </a:defRPr>
            </a:lvl1pPr>
          </a:lstStyle>
          <a:p>
            <a:pPr indent="0" algn="r" defTabSz="914400">
              <a:lnSpc>
                <a:spcPct val="100000"/>
              </a:lnSpc>
              <a:buNone/>
              <a:tabLst>
                <a:tab pos="0" algn="l"/>
              </a:tabLst>
            </a:pPr>
            <a:fld id="{FD4CFD45-78F2-429B-908D-F8D85BF09015}" type="slidenum">
              <a:rPr lang="en-DE" sz="1200" b="0" strike="noStrike" spc="-1">
                <a:solidFill>
                  <a:schemeClr val="lt1"/>
                </a:solidFill>
                <a:latin typeface="Aptos"/>
              </a:rPr>
              <a:t>‹#›</a:t>
            </a:fld>
            <a:endParaRPr lang="en-US" sz="1200" b="0" strike="noStrike" spc="-1" dirty="0">
              <a:solidFill>
                <a:srgbClr val="000000"/>
              </a:solidFill>
              <a:latin typeface="Times New Roman"/>
            </a:endParaRPr>
          </a:p>
        </p:txBody>
      </p:sp>
      <p:sp>
        <p:nvSpPr>
          <p:cNvPr id="22" name="PlaceHolder 6"/>
          <p:cNvSpPr>
            <a:spLocks noGrp="1"/>
          </p:cNvSpPr>
          <p:nvPr>
            <p:ph type="dt" idx="9"/>
          </p:nvPr>
        </p:nvSpPr>
        <p:spPr>
          <a:xfrm>
            <a:off x="838080" y="6356520"/>
            <a:ext cx="2742480" cy="364320"/>
          </a:xfrm>
          <a:prstGeom prst="rect">
            <a:avLst/>
          </a:prstGeom>
          <a:noFill/>
          <a:ln w="0">
            <a:noFill/>
          </a:ln>
        </p:spPr>
        <p:txBody>
          <a:bodyPr lIns="91440" tIns="45720" rIns="91440" bIns="45720" anchor="ctr">
            <a:noAutofit/>
          </a:bodyPr>
          <a:lstStyle>
            <a:lvl1pPr indent="0">
              <a:buNone/>
              <a:defRPr lang="en-US" sz="1200" b="0" strike="noStrike" spc="-1">
                <a:solidFill>
                  <a:schemeClr val="bg1"/>
                </a:solidFill>
                <a:latin typeface="Times New Roman"/>
              </a:defRPr>
            </a:lvl1pPr>
          </a:lstStyle>
          <a:p>
            <a:endParaRPr lang="en-US" dirty="0"/>
          </a:p>
        </p:txBody>
      </p:sp>
    </p:spTree>
  </p:cSld>
  <p:clrMap bg1="lt1" tx1="dk1" bg2="lt2" tx2="dk2" accent1="accent1" accent2="accent2" accent3="accent3" accent4="accent4" accent5="accent5" accent6="accent6" hlink="hlink" folHlink="folHlink"/>
  <p:sldLayoutIdLst>
    <p:sldLayoutId id="2147483653"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12.xml"/><Relationship Id="rId6" Type="http://schemas.openxmlformats.org/officeDocument/2006/relationships/image" Target="../media/image23.gif"/><Relationship Id="rId5" Type="http://schemas.openxmlformats.org/officeDocument/2006/relationships/image" Target="../media/image22.sv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2.xml"/><Relationship Id="rId4" Type="http://schemas.openxmlformats.org/officeDocument/2006/relationships/image" Target="../media/image26.gif"/></Relationships>
</file>

<file path=ppt/slides/_rels/slide12.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14.xml"/><Relationship Id="rId5" Type="http://schemas.openxmlformats.org/officeDocument/2006/relationships/image" Target="../media/image31.sv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14.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14.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5.png"/><Relationship Id="rId1" Type="http://schemas.openxmlformats.org/officeDocument/2006/relationships/slideLayout" Target="../slideLayouts/slideLayout14.xml"/><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5.png"/><Relationship Id="rId1" Type="http://schemas.openxmlformats.org/officeDocument/2006/relationships/slideLayout" Target="../slideLayouts/slideLayout14.xml"/><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5.png"/><Relationship Id="rId1" Type="http://schemas.openxmlformats.org/officeDocument/2006/relationships/slideLayout" Target="../slideLayouts/slideLayout14.xm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5.png"/><Relationship Id="rId1" Type="http://schemas.openxmlformats.org/officeDocument/2006/relationships/slideLayout" Target="../slideLayouts/slideLayout14.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5.png"/><Relationship Id="rId1" Type="http://schemas.openxmlformats.org/officeDocument/2006/relationships/slideLayout" Target="../slideLayouts/slideLayout14.xml"/><Relationship Id="rId5" Type="http://schemas.openxmlformats.org/officeDocument/2006/relationships/image" Target="../media/image52.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5.png"/><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5.png"/><Relationship Id="rId1" Type="http://schemas.openxmlformats.org/officeDocument/2006/relationships/slideLayout" Target="../slideLayouts/slideLayout14.xml"/><Relationship Id="rId5" Type="http://schemas.openxmlformats.org/officeDocument/2006/relationships/image" Target="../media/image56.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5.png"/><Relationship Id="rId1" Type="http://schemas.openxmlformats.org/officeDocument/2006/relationships/slideLayout" Target="../slideLayouts/slideLayout14.xml"/><Relationship Id="rId4" Type="http://schemas.openxmlformats.org/officeDocument/2006/relationships/image" Target="../media/image57.gif"/></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5.png"/><Relationship Id="rId1" Type="http://schemas.openxmlformats.org/officeDocument/2006/relationships/slideLayout" Target="../slideLayouts/slideLayout14.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5.png"/><Relationship Id="rId1" Type="http://schemas.openxmlformats.org/officeDocument/2006/relationships/slideLayout" Target="../slideLayouts/slideLayout14.xml"/><Relationship Id="rId5" Type="http://schemas.openxmlformats.org/officeDocument/2006/relationships/image" Target="../media/image61.png"/><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5.png"/><Relationship Id="rId1" Type="http://schemas.openxmlformats.org/officeDocument/2006/relationships/slideLayout" Target="../slideLayouts/slideLayout14.xml"/><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5.png"/><Relationship Id="rId1" Type="http://schemas.openxmlformats.org/officeDocument/2006/relationships/slideLayout" Target="../slideLayouts/slideLayout14.xml"/><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5.png"/><Relationship Id="rId1" Type="http://schemas.openxmlformats.org/officeDocument/2006/relationships/slideLayout" Target="../slideLayouts/slideLayout14.xml"/><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4.xml"/><Relationship Id="rId5" Type="http://schemas.openxmlformats.org/officeDocument/2006/relationships/image" Target="../media/image67.png"/><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4.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PlaceHolder 1"/>
          <p:cNvSpPr>
            <a:spLocks noGrp="1"/>
          </p:cNvSpPr>
          <p:nvPr>
            <p:ph type="title"/>
          </p:nvPr>
        </p:nvSpPr>
        <p:spPr>
          <a:xfrm>
            <a:off x="1523880" y="-181181"/>
            <a:ext cx="9143280" cy="2386800"/>
          </a:xfrm>
          <a:prstGeom prst="rect">
            <a:avLst/>
          </a:prstGeom>
          <a:noFill/>
          <a:ln w="0">
            <a:noFill/>
          </a:ln>
        </p:spPr>
        <p:txBody>
          <a:bodyPr lIns="91440" tIns="45720" rIns="91440" bIns="45720" anchor="b">
            <a:normAutofit/>
          </a:bodyPr>
          <a:lstStyle/>
          <a:p>
            <a:pPr indent="0" algn="ctr" defTabSz="914400">
              <a:lnSpc>
                <a:spcPct val="90000"/>
              </a:lnSpc>
              <a:buNone/>
              <a:tabLst>
                <a:tab pos="0" algn="l"/>
              </a:tabLst>
            </a:pPr>
            <a:r>
              <a:rPr lang="en-US" sz="4800" b="0" strike="noStrike" spc="-1" dirty="0">
                <a:solidFill>
                  <a:schemeClr val="dk1"/>
                </a:solidFill>
                <a:latin typeface="Aptos Display"/>
              </a:rPr>
              <a:t>Radar odometry using </a:t>
            </a:r>
            <a:r>
              <a:rPr lang="en-US" sz="4800" b="0" strike="noStrike" spc="-1" dirty="0" err="1">
                <a:solidFill>
                  <a:schemeClr val="dk1"/>
                </a:solidFill>
                <a:latin typeface="Aptos Display"/>
              </a:rPr>
              <a:t>mmWave</a:t>
            </a:r>
            <a:r>
              <a:rPr lang="en-US" sz="4800" b="0" strike="noStrike" spc="-1" dirty="0">
                <a:solidFill>
                  <a:schemeClr val="dk1"/>
                </a:solidFill>
                <a:latin typeface="Aptos Display"/>
              </a:rPr>
              <a:t> technology for SLAM applications.</a:t>
            </a:r>
            <a:endParaRPr lang="en-DE" sz="4800" b="0" strike="noStrike" spc="-1" dirty="0">
              <a:solidFill>
                <a:schemeClr val="dk1"/>
              </a:solidFill>
              <a:latin typeface="Aptos"/>
            </a:endParaRPr>
          </a:p>
        </p:txBody>
      </p:sp>
      <p:sp>
        <p:nvSpPr>
          <p:cNvPr id="33" name="PlaceHolder 2"/>
          <p:cNvSpPr>
            <a:spLocks noGrp="1"/>
          </p:cNvSpPr>
          <p:nvPr>
            <p:ph type="subTitle"/>
          </p:nvPr>
        </p:nvSpPr>
        <p:spPr>
          <a:xfrm>
            <a:off x="1523880" y="2311768"/>
            <a:ext cx="9143280" cy="364320"/>
          </a:xfrm>
          <a:prstGeom prst="rect">
            <a:avLst/>
          </a:prstGeom>
          <a:noFill/>
          <a:ln w="0">
            <a:noFill/>
          </a:ln>
        </p:spPr>
        <p:txBody>
          <a:bodyPr lIns="91440" tIns="45720" rIns="91440" bIns="45720" anchor="t">
            <a:noAutofit/>
          </a:bodyPr>
          <a:lstStyle/>
          <a:p>
            <a:pPr marL="228600" indent="0" algn="ctr" defTabSz="914400">
              <a:lnSpc>
                <a:spcPct val="90000"/>
              </a:lnSpc>
              <a:spcBef>
                <a:spcPts val="1001"/>
              </a:spcBef>
              <a:buNone/>
              <a:tabLst>
                <a:tab pos="0" algn="l"/>
              </a:tabLst>
            </a:pPr>
            <a:r>
              <a:rPr lang="en-GB" sz="2800" b="0" strike="noStrike" spc="-1" dirty="0">
                <a:solidFill>
                  <a:schemeClr val="dk1"/>
                </a:solidFill>
                <a:latin typeface="Aptos"/>
              </a:rPr>
              <a:t>Radar</a:t>
            </a:r>
            <a:r>
              <a:rPr lang="en-US" sz="2800" b="0" strike="noStrike" spc="-1" dirty="0">
                <a:solidFill>
                  <a:schemeClr val="dk1"/>
                </a:solidFill>
                <a:latin typeface="Aptos"/>
              </a:rPr>
              <a:t>-based Ego-Motion Estimation.</a:t>
            </a:r>
            <a:endParaRPr lang="en-US" sz="2800" b="0" strike="noStrike" spc="-1" dirty="0">
              <a:solidFill>
                <a:srgbClr val="000000"/>
              </a:solidFill>
              <a:latin typeface="Arial"/>
            </a:endParaRPr>
          </a:p>
        </p:txBody>
      </p:sp>
      <p:sp>
        <p:nvSpPr>
          <p:cNvPr id="35" name="TextBox 6"/>
          <p:cNvSpPr/>
          <p:nvPr/>
        </p:nvSpPr>
        <p:spPr>
          <a:xfrm>
            <a:off x="492369" y="4762746"/>
            <a:ext cx="5997600" cy="129120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400" b="0" strike="noStrike" spc="-1" dirty="0">
                <a:solidFill>
                  <a:schemeClr val="dk1"/>
                </a:solidFill>
                <a:latin typeface="Aptos"/>
              </a:rPr>
              <a:t>Author:</a:t>
            </a:r>
            <a:endParaRPr lang="en-US" sz="1400" b="0" strike="noStrike" spc="-1" dirty="0">
              <a:solidFill>
                <a:srgbClr val="000000"/>
              </a:solidFill>
              <a:latin typeface="Arial"/>
            </a:endParaRPr>
          </a:p>
          <a:p>
            <a:pPr defTabSz="914400">
              <a:lnSpc>
                <a:spcPct val="100000"/>
              </a:lnSpc>
            </a:pPr>
            <a:r>
              <a:rPr lang="en-US" sz="1200" b="0" strike="noStrike" spc="-1" dirty="0">
                <a:solidFill>
                  <a:schemeClr val="dk1"/>
                </a:solidFill>
                <a:latin typeface="Aptos"/>
              </a:rPr>
              <a:t>Luis Fernando Rodriguez Gutierrez</a:t>
            </a:r>
            <a:endParaRPr lang="en-US" sz="1200" b="0" strike="noStrike" spc="-1" dirty="0">
              <a:solidFill>
                <a:srgbClr val="000000"/>
              </a:solidFill>
              <a:latin typeface="Arial"/>
            </a:endParaRPr>
          </a:p>
          <a:p>
            <a:pPr defTabSz="914400">
              <a:lnSpc>
                <a:spcPct val="100000"/>
              </a:lnSpc>
            </a:pPr>
            <a:r>
              <a:rPr lang="en-US" sz="1400" b="0" strike="noStrike" spc="-1" dirty="0">
                <a:solidFill>
                  <a:schemeClr val="dk1"/>
                </a:solidFill>
                <a:latin typeface="Aptos"/>
              </a:rPr>
              <a:t>Supervisor:</a:t>
            </a:r>
            <a:endParaRPr lang="en-US" sz="1400" b="0" strike="noStrike" spc="-1" dirty="0">
              <a:solidFill>
                <a:srgbClr val="000000"/>
              </a:solidFill>
              <a:latin typeface="Arial"/>
            </a:endParaRPr>
          </a:p>
          <a:p>
            <a:pPr defTabSz="914400">
              <a:lnSpc>
                <a:spcPct val="100000"/>
              </a:lnSpc>
            </a:pPr>
            <a:r>
              <a:rPr lang="en-US" sz="1200" b="0" strike="noStrike" spc="-1" dirty="0">
                <a:solidFill>
                  <a:schemeClr val="dk1"/>
                </a:solidFill>
                <a:latin typeface="Aptos"/>
              </a:rPr>
              <a:t>Prof. Dr. Andreas Becker</a:t>
            </a:r>
            <a:endParaRPr lang="en-US" sz="1200" b="0" strike="noStrike" spc="-1" dirty="0">
              <a:solidFill>
                <a:srgbClr val="000000"/>
              </a:solidFill>
              <a:latin typeface="Arial"/>
            </a:endParaRPr>
          </a:p>
          <a:p>
            <a:pPr defTabSz="914400">
              <a:lnSpc>
                <a:spcPct val="100000"/>
              </a:lnSpc>
            </a:pPr>
            <a:r>
              <a:rPr lang="en-US" sz="1400" b="0" strike="noStrike" spc="-1" dirty="0">
                <a:solidFill>
                  <a:schemeClr val="dk1"/>
                </a:solidFill>
                <a:latin typeface="Aptos"/>
              </a:rPr>
              <a:t>Co-Supervisor:</a:t>
            </a:r>
            <a:endParaRPr lang="en-US" sz="1400" b="0" strike="noStrike" spc="-1" dirty="0">
              <a:solidFill>
                <a:srgbClr val="000000"/>
              </a:solidFill>
              <a:latin typeface="Arial"/>
            </a:endParaRPr>
          </a:p>
          <a:p>
            <a:pPr defTabSz="914400">
              <a:lnSpc>
                <a:spcPct val="100000"/>
              </a:lnSpc>
            </a:pPr>
            <a:r>
              <a:rPr lang="en-US" sz="1200" b="0" strike="noStrike" spc="-1" dirty="0">
                <a:solidFill>
                  <a:schemeClr val="dk1"/>
                </a:solidFill>
                <a:latin typeface="Aptos"/>
              </a:rPr>
              <a:t>Tobias Uhlich</a:t>
            </a:r>
            <a:endParaRPr lang="en-US" sz="1200" b="0" strike="noStrike" spc="-1" dirty="0">
              <a:solidFill>
                <a:srgbClr val="000000"/>
              </a:solidFill>
              <a:latin typeface="Arial"/>
            </a:endParaRPr>
          </a:p>
        </p:txBody>
      </p:sp>
      <p:pic>
        <p:nvPicPr>
          <p:cNvPr id="36" name="Picture 9" descr="A grey go kart in a room&#10;&#10;AI-generated content may be incorrect.">
            <a:extLst>
              <a:ext uri="{C183D7F6-B498-43B3-948B-1728B52AA6E4}">
                <adec:decorative xmlns:adec="http://schemas.microsoft.com/office/drawing/2017/decorative" val="0"/>
              </a:ext>
            </a:extLst>
          </p:cNvPr>
          <p:cNvPicPr>
            <a:picLocks noChangeAspect="1"/>
          </p:cNvPicPr>
          <p:nvPr/>
        </p:nvPicPr>
        <p:blipFill>
          <a:blip r:embed="rId2"/>
          <a:srcRect l="16085" r="19420"/>
          <a:stretch/>
        </p:blipFill>
        <p:spPr>
          <a:xfrm>
            <a:off x="7350087" y="2958979"/>
            <a:ext cx="4135568" cy="2960942"/>
          </a:xfrm>
          <a:prstGeom prst="rect">
            <a:avLst/>
          </a:prstGeom>
          <a:ln w="0">
            <a:noFill/>
          </a:ln>
          <a:effectLst>
            <a:outerShdw blurRad="291960" dist="138988" dir="2700000" algn="tl" rotWithShape="0">
              <a:srgbClr val="333333">
                <a:alpha val="65000"/>
              </a:srgbClr>
            </a:outerShdw>
          </a:effectLst>
        </p:spPr>
      </p:pic>
      <p:sp>
        <p:nvSpPr>
          <p:cNvPr id="3" name="Footer Placeholder 2">
            <a:extLst>
              <a:ext uri="{FF2B5EF4-FFF2-40B4-BE49-F238E27FC236}">
                <a16:creationId xmlns:a16="http://schemas.microsoft.com/office/drawing/2014/main" id="{4927BD60-7972-6AA5-D7E8-76FDEEFF1976}"/>
              </a:ext>
            </a:extLst>
          </p:cNvPr>
          <p:cNvSpPr>
            <a:spLocks noGrp="1"/>
          </p:cNvSpPr>
          <p:nvPr>
            <p:ph type="ftr" idx="1"/>
          </p:nvPr>
        </p:nvSpPr>
        <p:spPr/>
        <p:txBody>
          <a:bodyPr/>
          <a:lstStyle/>
          <a:p>
            <a:r>
              <a:rPr lang="en-US" sz="1200">
                <a:solidFill>
                  <a:schemeClr val="bg1"/>
                </a:solidFill>
              </a:rPr>
              <a:t>Luis Fernando Rodriguez Gutierrez</a:t>
            </a:r>
          </a:p>
          <a:p>
            <a:r>
              <a:rPr lang="en-US" sz="1200">
                <a:solidFill>
                  <a:schemeClr val="bg1"/>
                </a:solidFill>
              </a:rPr>
              <a:t>FH Dortmund, 2025, Master ESE</a:t>
            </a:r>
            <a:endParaRPr lang="en-US" sz="1200" dirty="0">
              <a:solidFill>
                <a:schemeClr val="bg1"/>
              </a:solidFill>
            </a:endParaRPr>
          </a:p>
        </p:txBody>
      </p:sp>
      <p:sp>
        <p:nvSpPr>
          <p:cNvPr id="4" name="Slide Number Placeholder 3">
            <a:extLst>
              <a:ext uri="{FF2B5EF4-FFF2-40B4-BE49-F238E27FC236}">
                <a16:creationId xmlns:a16="http://schemas.microsoft.com/office/drawing/2014/main" id="{0171B4B6-ED82-C216-EF01-1B2D53F83159}"/>
              </a:ext>
            </a:extLst>
          </p:cNvPr>
          <p:cNvSpPr>
            <a:spLocks noGrp="1"/>
          </p:cNvSpPr>
          <p:nvPr>
            <p:ph type="sldNum" idx="2"/>
          </p:nvPr>
        </p:nvSpPr>
        <p:spPr/>
        <p:txBody>
          <a:bodyPr/>
          <a:lstStyle/>
          <a:p>
            <a:fld id="{001EAEC8-EC54-49BC-95B6-9F2D6458A307}" type="slidenum">
              <a:rPr lang="en-US" smtClean="0"/>
              <a:t>1</a:t>
            </a:fld>
            <a:endParaRPr lang="en-US" dirty="0"/>
          </a:p>
        </p:txBody>
      </p:sp>
      <p:sp>
        <p:nvSpPr>
          <p:cNvPr id="6" name="TextBox 5">
            <a:extLst>
              <a:ext uri="{FF2B5EF4-FFF2-40B4-BE49-F238E27FC236}">
                <a16:creationId xmlns:a16="http://schemas.microsoft.com/office/drawing/2014/main" id="{60344704-7BCA-1444-D8EF-97824390FB13}"/>
              </a:ext>
            </a:extLst>
          </p:cNvPr>
          <p:cNvSpPr txBox="1"/>
          <p:nvPr/>
        </p:nvSpPr>
        <p:spPr>
          <a:xfrm>
            <a:off x="7345345" y="6053954"/>
            <a:ext cx="4007615" cy="276999"/>
          </a:xfrm>
          <a:prstGeom prst="rect">
            <a:avLst/>
          </a:prstGeom>
          <a:noFill/>
        </p:spPr>
        <p:txBody>
          <a:bodyPr wrap="square" rtlCol="0">
            <a:spAutoFit/>
          </a:bodyPr>
          <a:lstStyle/>
          <a:p>
            <a:r>
              <a:rPr lang="en-US" sz="1200" dirty="0"/>
              <a:t>Fig 1, Test vehicle representation.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PlaceHolder 1"/>
          <p:cNvSpPr>
            <a:spLocks noGrp="1"/>
          </p:cNvSpPr>
          <p:nvPr>
            <p:ph type="title"/>
          </p:nvPr>
        </p:nvSpPr>
        <p:spPr>
          <a:xfrm>
            <a:off x="838080" y="365040"/>
            <a:ext cx="10514880" cy="1324800"/>
          </a:xfrm>
          <a:prstGeom prst="rect">
            <a:avLst/>
          </a:prstGeom>
          <a:noFill/>
          <a:ln w="0">
            <a:noFill/>
          </a:ln>
        </p:spPr>
        <p:txBody>
          <a:bodyPr lIns="0" tIns="0" rIns="0" bIns="0" anchor="ctr">
            <a:noAutofit/>
          </a:bodyPr>
          <a:lstStyle/>
          <a:p>
            <a:pPr indent="0" defTabSz="914400">
              <a:lnSpc>
                <a:spcPct val="90000"/>
              </a:lnSpc>
              <a:buNone/>
            </a:pPr>
            <a:r>
              <a:rPr lang="en-US" sz="4400" b="0" i="1" strike="noStrike" spc="-1" dirty="0">
                <a:solidFill>
                  <a:schemeClr val="dk1"/>
                </a:solidFill>
                <a:latin typeface="Aptos Display"/>
              </a:rPr>
              <a:t>IWR6843AOP</a:t>
            </a:r>
            <a:br>
              <a:rPr sz="4400" dirty="0"/>
            </a:br>
            <a:r>
              <a:rPr lang="en-US" sz="2800" b="0" strike="noStrike" spc="-1" dirty="0">
                <a:solidFill>
                  <a:schemeClr val="dk1"/>
                </a:solidFill>
                <a:latin typeface="Aptos Display"/>
              </a:rPr>
              <a:t>Understanding how </a:t>
            </a:r>
            <a:r>
              <a:rPr lang="en-US" sz="2800" b="0" i="1" strike="noStrike" spc="-1" dirty="0">
                <a:solidFill>
                  <a:schemeClr val="dk1"/>
                </a:solidFill>
                <a:latin typeface="Aptos Display"/>
              </a:rPr>
              <a:t>IWR6843AOP</a:t>
            </a:r>
            <a:r>
              <a:rPr lang="en-US" sz="2800" b="0" strike="noStrike" spc="-1" dirty="0">
                <a:solidFill>
                  <a:schemeClr val="dk1"/>
                </a:solidFill>
                <a:latin typeface="Aptos Display"/>
              </a:rPr>
              <a:t> works</a:t>
            </a:r>
            <a:endParaRPr lang="en-DE" sz="2800" b="0" strike="noStrike" spc="-1" dirty="0">
              <a:solidFill>
                <a:schemeClr val="dk1"/>
              </a:solidFill>
              <a:latin typeface="Aptos"/>
            </a:endParaRPr>
          </a:p>
        </p:txBody>
      </p:sp>
      <p:pic>
        <p:nvPicPr>
          <p:cNvPr id="69" name="Graphic 1"/>
          <p:cNvPicPr/>
          <p:nvPr/>
        </p:nvPicPr>
        <p:blipFill>
          <a:blip r:embed="rId2">
            <a:extLst>
              <a:ext uri="{96DAC541-7B7A-43D3-8B79-37D633B846F1}">
                <asvg:svgBlip xmlns:asvg="http://schemas.microsoft.com/office/drawing/2016/SVG/main" r:embed="rId3"/>
              </a:ext>
            </a:extLst>
          </a:blip>
          <a:stretch/>
        </p:blipFill>
        <p:spPr>
          <a:xfrm>
            <a:off x="6594800" y="2005560"/>
            <a:ext cx="4114080" cy="1668150"/>
          </a:xfrm>
          <a:prstGeom prst="rect">
            <a:avLst/>
          </a:prstGeom>
          <a:ln w="0">
            <a:noFill/>
          </a:ln>
        </p:spPr>
      </p:pic>
      <p:pic>
        <p:nvPicPr>
          <p:cNvPr id="70" name="Graphic 2"/>
          <p:cNvPicPr/>
          <p:nvPr/>
        </p:nvPicPr>
        <p:blipFill>
          <a:blip r:embed="rId4">
            <a:extLst>
              <a:ext uri="{96DAC541-7B7A-43D3-8B79-37D633B846F1}">
                <asvg:svgBlip xmlns:asvg="http://schemas.microsoft.com/office/drawing/2016/SVG/main" r:embed="rId5"/>
              </a:ext>
            </a:extLst>
          </a:blip>
          <a:stretch/>
        </p:blipFill>
        <p:spPr>
          <a:xfrm>
            <a:off x="6594800" y="4091400"/>
            <a:ext cx="4114080" cy="1698674"/>
          </a:xfrm>
          <a:prstGeom prst="rect">
            <a:avLst/>
          </a:prstGeom>
          <a:ln w="0">
            <a:noFill/>
          </a:ln>
        </p:spPr>
      </p:pic>
      <p:pic>
        <p:nvPicPr>
          <p:cNvPr id="71" name="Content Placeholder 1" descr="A graph with numbers and a line&#10;&#10;AI-generated content may be incorrect."/>
          <p:cNvPicPr/>
          <p:nvPr/>
        </p:nvPicPr>
        <p:blipFill>
          <a:blip r:embed="rId6"/>
          <a:stretch/>
        </p:blipFill>
        <p:spPr>
          <a:xfrm>
            <a:off x="838080" y="1690200"/>
            <a:ext cx="4350600" cy="4350600"/>
          </a:xfrm>
          <a:prstGeom prst="rect">
            <a:avLst/>
          </a:prstGeom>
          <a:ln w="0">
            <a:noFill/>
          </a:ln>
        </p:spPr>
      </p:pic>
      <p:sp>
        <p:nvSpPr>
          <p:cNvPr id="3" name="Footer Placeholder 2">
            <a:extLst>
              <a:ext uri="{FF2B5EF4-FFF2-40B4-BE49-F238E27FC236}">
                <a16:creationId xmlns:a16="http://schemas.microsoft.com/office/drawing/2014/main" id="{22F062A7-9FE1-7A32-8EA0-120A422CB123}"/>
              </a:ext>
            </a:extLst>
          </p:cNvPr>
          <p:cNvSpPr>
            <a:spLocks noGrp="1"/>
          </p:cNvSpPr>
          <p:nvPr>
            <p:ph type="ftr" idx="4"/>
          </p:nvPr>
        </p:nvSpPr>
        <p:spPr/>
        <p:txBody>
          <a:bodyPr/>
          <a:lstStyle/>
          <a:p>
            <a:r>
              <a:rPr lang="en-US" sz="1200">
                <a:solidFill>
                  <a:schemeClr val="bg1"/>
                </a:solidFill>
              </a:rPr>
              <a:t>Luis Fernando Rodriguez Gutierrez</a:t>
            </a:r>
          </a:p>
          <a:p>
            <a:r>
              <a:rPr lang="en-US" sz="1200">
                <a:solidFill>
                  <a:schemeClr val="bg1"/>
                </a:solidFill>
              </a:rPr>
              <a:t>FH Dortmund, 2025, Master ESE</a:t>
            </a:r>
            <a:endParaRPr lang="en-US" sz="1200" dirty="0">
              <a:solidFill>
                <a:schemeClr val="bg1"/>
              </a:solidFill>
            </a:endParaRPr>
          </a:p>
        </p:txBody>
      </p:sp>
      <p:sp>
        <p:nvSpPr>
          <p:cNvPr id="4" name="Slide Number Placeholder 3">
            <a:extLst>
              <a:ext uri="{FF2B5EF4-FFF2-40B4-BE49-F238E27FC236}">
                <a16:creationId xmlns:a16="http://schemas.microsoft.com/office/drawing/2014/main" id="{7290E5E6-3BC8-5E76-79D1-845AB28BE8C0}"/>
              </a:ext>
            </a:extLst>
          </p:cNvPr>
          <p:cNvSpPr>
            <a:spLocks noGrp="1"/>
          </p:cNvSpPr>
          <p:nvPr>
            <p:ph type="sldNum" idx="5"/>
          </p:nvPr>
        </p:nvSpPr>
        <p:spPr/>
        <p:txBody>
          <a:bodyPr/>
          <a:lstStyle/>
          <a:p>
            <a:fld id="{CBD1E90E-ED2F-461A-B531-940F592942CB}" type="slidenum">
              <a:rPr lang="en-US" smtClean="0"/>
              <a:t>10</a:t>
            </a:fld>
            <a:endParaRPr lang="en-US"/>
          </a:p>
        </p:txBody>
      </p:sp>
      <p:sp>
        <p:nvSpPr>
          <p:cNvPr id="5" name="TextBox 4">
            <a:extLst>
              <a:ext uri="{FF2B5EF4-FFF2-40B4-BE49-F238E27FC236}">
                <a16:creationId xmlns:a16="http://schemas.microsoft.com/office/drawing/2014/main" id="{37B7E85D-FEDF-2EEC-7097-A6375C68362D}"/>
              </a:ext>
            </a:extLst>
          </p:cNvPr>
          <p:cNvSpPr txBox="1"/>
          <p:nvPr/>
        </p:nvSpPr>
        <p:spPr>
          <a:xfrm>
            <a:off x="1009572" y="5763801"/>
            <a:ext cx="4007615" cy="461665"/>
          </a:xfrm>
          <a:prstGeom prst="rect">
            <a:avLst/>
          </a:prstGeom>
          <a:noFill/>
        </p:spPr>
        <p:txBody>
          <a:bodyPr wrap="square" rtlCol="0">
            <a:spAutoFit/>
          </a:bodyPr>
          <a:lstStyle/>
          <a:p>
            <a:r>
              <a:rPr lang="en-US" sz="1200" dirty="0"/>
              <a:t>Animation 1, Showcase of radar waves bouncing of a target.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PlaceHolder 1"/>
          <p:cNvSpPr>
            <a:spLocks noGrp="1"/>
          </p:cNvSpPr>
          <p:nvPr>
            <p:ph type="title"/>
          </p:nvPr>
        </p:nvSpPr>
        <p:spPr>
          <a:xfrm>
            <a:off x="838080" y="365040"/>
            <a:ext cx="10514880" cy="1324800"/>
          </a:xfrm>
          <a:prstGeom prst="rect">
            <a:avLst/>
          </a:prstGeom>
          <a:noFill/>
          <a:ln w="0">
            <a:noFill/>
          </a:ln>
        </p:spPr>
        <p:txBody>
          <a:bodyPr lIns="0" tIns="0" rIns="0" bIns="0" anchor="ctr">
            <a:noAutofit/>
          </a:bodyPr>
          <a:lstStyle/>
          <a:p>
            <a:pPr indent="0" defTabSz="914400">
              <a:lnSpc>
                <a:spcPct val="90000"/>
              </a:lnSpc>
              <a:buNone/>
            </a:pPr>
            <a:r>
              <a:rPr lang="en-US" sz="4400" b="0" i="1" strike="noStrike" spc="-1" dirty="0">
                <a:solidFill>
                  <a:schemeClr val="dk1"/>
                </a:solidFill>
                <a:latin typeface="Aptos Display"/>
              </a:rPr>
              <a:t>IWR6843AOP</a:t>
            </a:r>
            <a:br>
              <a:rPr sz="4400" dirty="0"/>
            </a:br>
            <a:r>
              <a:rPr lang="en-US" sz="2800" b="0" strike="noStrike" spc="-1" dirty="0">
                <a:solidFill>
                  <a:schemeClr val="dk1"/>
                </a:solidFill>
                <a:latin typeface="Aptos Display"/>
              </a:rPr>
              <a:t>Static and Dynamic Objects</a:t>
            </a:r>
            <a:endParaRPr lang="en-DE" sz="2800" b="0" strike="noStrike" spc="-1" dirty="0">
              <a:solidFill>
                <a:schemeClr val="dk1"/>
              </a:solidFill>
              <a:latin typeface="Aptos"/>
            </a:endParaRPr>
          </a:p>
        </p:txBody>
      </p:sp>
      <p:pic>
        <p:nvPicPr>
          <p:cNvPr id="75" name="Graphic 7"/>
          <p:cNvPicPr/>
          <p:nvPr/>
        </p:nvPicPr>
        <p:blipFill>
          <a:blip r:embed="rId2">
            <a:extLst>
              <a:ext uri="{96DAC541-7B7A-43D3-8B79-37D633B846F1}">
                <asvg:svgBlip xmlns:asvg="http://schemas.microsoft.com/office/drawing/2016/SVG/main" r:embed="rId3"/>
              </a:ext>
            </a:extLst>
          </a:blip>
          <a:stretch/>
        </p:blipFill>
        <p:spPr>
          <a:xfrm>
            <a:off x="6762541" y="2307826"/>
            <a:ext cx="3864786" cy="3270474"/>
          </a:xfrm>
          <a:prstGeom prst="rect">
            <a:avLst/>
          </a:prstGeom>
          <a:ln w="0">
            <a:noFill/>
          </a:ln>
        </p:spPr>
      </p:pic>
      <p:pic>
        <p:nvPicPr>
          <p:cNvPr id="76" name="Content Placeholder 13" descr="A graph with green and blue x and red x&#10;&#10;AI-generated content may be incorrect."/>
          <p:cNvPicPr/>
          <p:nvPr/>
        </p:nvPicPr>
        <p:blipFill>
          <a:blip r:embed="rId4"/>
          <a:stretch/>
        </p:blipFill>
        <p:spPr>
          <a:xfrm>
            <a:off x="1291320" y="1825560"/>
            <a:ext cx="4350960" cy="4350960"/>
          </a:xfrm>
          <a:prstGeom prst="rect">
            <a:avLst/>
          </a:prstGeom>
          <a:ln w="0">
            <a:noFill/>
          </a:ln>
        </p:spPr>
      </p:pic>
      <p:sp>
        <p:nvSpPr>
          <p:cNvPr id="3" name="Footer Placeholder 2">
            <a:extLst>
              <a:ext uri="{FF2B5EF4-FFF2-40B4-BE49-F238E27FC236}">
                <a16:creationId xmlns:a16="http://schemas.microsoft.com/office/drawing/2014/main" id="{6AA8D5D4-0E20-0703-A925-4144274BAA89}"/>
              </a:ext>
            </a:extLst>
          </p:cNvPr>
          <p:cNvSpPr>
            <a:spLocks noGrp="1"/>
          </p:cNvSpPr>
          <p:nvPr>
            <p:ph type="ftr" idx="4"/>
          </p:nvPr>
        </p:nvSpPr>
        <p:spPr/>
        <p:txBody>
          <a:bodyPr/>
          <a:lstStyle/>
          <a:p>
            <a:r>
              <a:rPr lang="en-US" sz="1200">
                <a:solidFill>
                  <a:schemeClr val="bg1"/>
                </a:solidFill>
              </a:rPr>
              <a:t>Luis Fernando Rodriguez Gutierrez</a:t>
            </a:r>
          </a:p>
          <a:p>
            <a:r>
              <a:rPr lang="en-US" sz="1200">
                <a:solidFill>
                  <a:schemeClr val="bg1"/>
                </a:solidFill>
              </a:rPr>
              <a:t>FH Dortmund, 2025, Master ESE</a:t>
            </a:r>
            <a:endParaRPr lang="en-US" sz="1200" dirty="0">
              <a:solidFill>
                <a:schemeClr val="bg1"/>
              </a:solidFill>
            </a:endParaRPr>
          </a:p>
        </p:txBody>
      </p:sp>
      <p:sp>
        <p:nvSpPr>
          <p:cNvPr id="4" name="Slide Number Placeholder 3">
            <a:extLst>
              <a:ext uri="{FF2B5EF4-FFF2-40B4-BE49-F238E27FC236}">
                <a16:creationId xmlns:a16="http://schemas.microsoft.com/office/drawing/2014/main" id="{EF1DC167-C4D1-AE2F-3F94-860550A2DB1C}"/>
              </a:ext>
            </a:extLst>
          </p:cNvPr>
          <p:cNvSpPr>
            <a:spLocks noGrp="1"/>
          </p:cNvSpPr>
          <p:nvPr>
            <p:ph type="sldNum" idx="5"/>
          </p:nvPr>
        </p:nvSpPr>
        <p:spPr/>
        <p:txBody>
          <a:bodyPr/>
          <a:lstStyle/>
          <a:p>
            <a:fld id="{CBD1E90E-ED2F-461A-B531-940F592942CB}" type="slidenum">
              <a:rPr lang="en-US" smtClean="0"/>
              <a:t>11</a:t>
            </a:fld>
            <a:endParaRPr lang="en-US"/>
          </a:p>
        </p:txBody>
      </p:sp>
      <p:sp>
        <p:nvSpPr>
          <p:cNvPr id="5" name="TextBox 4">
            <a:extLst>
              <a:ext uri="{FF2B5EF4-FFF2-40B4-BE49-F238E27FC236}">
                <a16:creationId xmlns:a16="http://schemas.microsoft.com/office/drawing/2014/main" id="{5B16892E-F84A-FC84-BD54-53F75BE2D25C}"/>
              </a:ext>
            </a:extLst>
          </p:cNvPr>
          <p:cNvSpPr txBox="1"/>
          <p:nvPr/>
        </p:nvSpPr>
        <p:spPr>
          <a:xfrm>
            <a:off x="1462992" y="5804855"/>
            <a:ext cx="4007615" cy="461665"/>
          </a:xfrm>
          <a:prstGeom prst="rect">
            <a:avLst/>
          </a:prstGeom>
          <a:noFill/>
        </p:spPr>
        <p:txBody>
          <a:bodyPr wrap="square" rtlCol="0">
            <a:spAutoFit/>
          </a:bodyPr>
          <a:lstStyle/>
          <a:p>
            <a:r>
              <a:rPr lang="en-US" sz="1200" dirty="0"/>
              <a:t>Animation 2, Showcase of radar waves hitting a target while radar is moving.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PlaceHolder 1"/>
          <p:cNvSpPr>
            <a:spLocks noGrp="1"/>
          </p:cNvSpPr>
          <p:nvPr>
            <p:ph type="title"/>
          </p:nvPr>
        </p:nvSpPr>
        <p:spPr>
          <a:xfrm>
            <a:off x="838080" y="365040"/>
            <a:ext cx="10514880" cy="1324800"/>
          </a:xfrm>
          <a:prstGeom prst="rect">
            <a:avLst/>
          </a:prstGeom>
          <a:noFill/>
          <a:ln w="0">
            <a:noFill/>
          </a:ln>
        </p:spPr>
        <p:txBody>
          <a:bodyPr lIns="91440" tIns="45720" rIns="91440" bIns="45720" anchor="ctr">
            <a:noAutofit/>
          </a:bodyPr>
          <a:lstStyle/>
          <a:p>
            <a:pPr indent="0" defTabSz="914400">
              <a:lnSpc>
                <a:spcPct val="90000"/>
              </a:lnSpc>
              <a:buNone/>
              <a:tabLst>
                <a:tab pos="0" algn="l"/>
              </a:tabLst>
            </a:pPr>
            <a:r>
              <a:rPr lang="en-US" sz="4400" b="0" strike="noStrike" spc="-1" dirty="0">
                <a:solidFill>
                  <a:schemeClr val="dk1"/>
                </a:solidFill>
                <a:latin typeface="Aptos Display"/>
              </a:rPr>
              <a:t>Problem Definition.</a:t>
            </a:r>
            <a:br>
              <a:rPr sz="4400" dirty="0"/>
            </a:br>
            <a:r>
              <a:rPr lang="en-US" sz="2800" b="0" strike="noStrike" spc="-1" dirty="0">
                <a:solidFill>
                  <a:schemeClr val="dk1"/>
                </a:solidFill>
                <a:latin typeface="Aptos Display"/>
              </a:rPr>
              <a:t>Limitations of Radar for Odometry.</a:t>
            </a:r>
            <a:endParaRPr lang="en-DE" sz="2800" b="0" strike="noStrike" spc="-1" dirty="0">
              <a:solidFill>
                <a:schemeClr val="dk1"/>
              </a:solidFill>
              <a:latin typeface="Aptos"/>
            </a:endParaRPr>
          </a:p>
        </p:txBody>
      </p:sp>
      <p:sp>
        <p:nvSpPr>
          <p:cNvPr id="81" name="PlaceHolder 2"/>
          <p:cNvSpPr>
            <a:spLocks noGrp="1"/>
          </p:cNvSpPr>
          <p:nvPr>
            <p:ph/>
          </p:nvPr>
        </p:nvSpPr>
        <p:spPr>
          <a:xfrm>
            <a:off x="838080" y="1825560"/>
            <a:ext cx="5257080" cy="4350600"/>
          </a:xfrm>
          <a:prstGeom prst="rect">
            <a:avLst/>
          </a:prstGeom>
          <a:noFill/>
          <a:ln w="0">
            <a:noFill/>
          </a:ln>
        </p:spPr>
        <p:txBody>
          <a:bodyPr lIns="91440" tIns="45720" rIns="91440" bIns="45720" anchor="t">
            <a:normAutofit fontScale="82500" lnSpcReduction="20000"/>
          </a:bodyPr>
          <a:lstStyle/>
          <a:p>
            <a:pPr marL="228600" indent="-228600" defTabSz="914400">
              <a:lnSpc>
                <a:spcPct val="90000"/>
              </a:lnSpc>
              <a:spcBef>
                <a:spcPts val="1001"/>
              </a:spcBef>
              <a:buClr>
                <a:srgbClr val="000000"/>
              </a:buClr>
              <a:buFont typeface="Arial"/>
              <a:buChar char="•"/>
            </a:pPr>
            <a:r>
              <a:rPr lang="en-US" sz="2700" b="0" strike="noStrike" spc="-1" dirty="0">
                <a:solidFill>
                  <a:schemeClr val="dk1"/>
                </a:solidFill>
                <a:latin typeface="Aptos"/>
              </a:rPr>
              <a:t>Sparse point clouds.</a:t>
            </a:r>
            <a:endParaRPr lang="en-DE" sz="2700" b="0" strike="noStrike" spc="-1" dirty="0">
              <a:solidFill>
                <a:schemeClr val="dk1"/>
              </a:solidFill>
              <a:latin typeface="Aptos"/>
            </a:endParaRPr>
          </a:p>
          <a:p>
            <a:pPr marL="685800" lvl="1" indent="-228600" defTabSz="914400">
              <a:lnSpc>
                <a:spcPct val="90000"/>
              </a:lnSpc>
              <a:spcBef>
                <a:spcPts val="499"/>
              </a:spcBef>
              <a:buClr>
                <a:srgbClr val="000000"/>
              </a:buClr>
              <a:buFont typeface="Arial"/>
              <a:buChar char="•"/>
            </a:pPr>
            <a:r>
              <a:rPr lang="en-US" sz="2400" b="0" strike="noStrike" spc="-1" dirty="0">
                <a:solidFill>
                  <a:schemeClr val="dk1"/>
                </a:solidFill>
                <a:latin typeface="Aptos"/>
              </a:rPr>
              <a:t>Radar detects only a few reflections per computed frame. Meaning weak geometric of non reflective material will not be easily detected.</a:t>
            </a:r>
            <a:endParaRPr lang="en-DE" sz="2400" b="0" strike="noStrike" spc="-1" dirty="0">
              <a:solidFill>
                <a:schemeClr val="dk1"/>
              </a:solidFill>
              <a:latin typeface="Aptos"/>
            </a:endParaRPr>
          </a:p>
          <a:p>
            <a:pPr marL="228600" indent="-228600" defTabSz="914400">
              <a:lnSpc>
                <a:spcPct val="90000"/>
              </a:lnSpc>
              <a:spcBef>
                <a:spcPts val="1001"/>
              </a:spcBef>
              <a:buClr>
                <a:srgbClr val="000000"/>
              </a:buClr>
              <a:buFont typeface="Arial"/>
              <a:buChar char="•"/>
            </a:pPr>
            <a:r>
              <a:rPr lang="en-US" sz="2400" b="0" strike="noStrike" spc="-1" dirty="0">
                <a:solidFill>
                  <a:schemeClr val="dk1"/>
                </a:solidFill>
                <a:latin typeface="Aptos"/>
              </a:rPr>
              <a:t>Multipath and clutter.</a:t>
            </a:r>
            <a:endParaRPr lang="en-DE" sz="2400" b="0" strike="noStrike" spc="-1" dirty="0">
              <a:solidFill>
                <a:schemeClr val="dk1"/>
              </a:solidFill>
              <a:latin typeface="Aptos"/>
            </a:endParaRPr>
          </a:p>
          <a:p>
            <a:pPr marL="685800" lvl="1" indent="-228600" defTabSz="914400">
              <a:lnSpc>
                <a:spcPct val="90000"/>
              </a:lnSpc>
              <a:spcBef>
                <a:spcPts val="499"/>
              </a:spcBef>
              <a:buClr>
                <a:srgbClr val="000000"/>
              </a:buClr>
              <a:buFont typeface="Arial"/>
              <a:buChar char="•"/>
            </a:pPr>
            <a:r>
              <a:rPr lang="en-US" sz="2400" b="0" strike="noStrike" spc="-1" dirty="0">
                <a:solidFill>
                  <a:schemeClr val="dk1"/>
                </a:solidFill>
                <a:latin typeface="Aptos"/>
              </a:rPr>
              <a:t>Indirect reflections from metallic or smooth surfaces create ghost points or unreliable doppler detections.</a:t>
            </a:r>
            <a:endParaRPr lang="en-DE" sz="2400" b="0" strike="noStrike" spc="-1" dirty="0">
              <a:solidFill>
                <a:schemeClr val="dk1"/>
              </a:solidFill>
              <a:latin typeface="Aptos"/>
            </a:endParaRPr>
          </a:p>
          <a:p>
            <a:pPr marL="228600" indent="-228600" defTabSz="914400">
              <a:lnSpc>
                <a:spcPct val="90000"/>
              </a:lnSpc>
              <a:spcBef>
                <a:spcPts val="1001"/>
              </a:spcBef>
              <a:buClr>
                <a:srgbClr val="000000"/>
              </a:buClr>
              <a:buFont typeface="Arial"/>
              <a:buChar char="•"/>
            </a:pPr>
            <a:r>
              <a:rPr lang="en-US" sz="2400" b="0" strike="noStrike" spc="-1" dirty="0">
                <a:solidFill>
                  <a:schemeClr val="dk1"/>
                </a:solidFill>
                <a:latin typeface="Aptos"/>
              </a:rPr>
              <a:t>Measurement noise.</a:t>
            </a:r>
            <a:endParaRPr lang="en-DE" sz="2400" b="0" strike="noStrike" spc="-1" dirty="0">
              <a:solidFill>
                <a:schemeClr val="dk1"/>
              </a:solidFill>
              <a:latin typeface="Aptos"/>
            </a:endParaRPr>
          </a:p>
          <a:p>
            <a:pPr marL="685800" lvl="1" indent="-228600" defTabSz="914400">
              <a:lnSpc>
                <a:spcPct val="90000"/>
              </a:lnSpc>
              <a:spcBef>
                <a:spcPts val="499"/>
              </a:spcBef>
              <a:buClr>
                <a:srgbClr val="000000"/>
              </a:buClr>
              <a:buFont typeface="Arial"/>
              <a:buChar char="•"/>
            </a:pPr>
            <a:r>
              <a:rPr lang="en-US" sz="2400" b="0" strike="noStrike" spc="-1" dirty="0">
                <a:solidFill>
                  <a:schemeClr val="dk1"/>
                </a:solidFill>
                <a:latin typeface="Aptos"/>
              </a:rPr>
              <a:t>Low SNR and range quantization cause unstable point locations and Doppler outliers.</a:t>
            </a:r>
            <a:endParaRPr lang="en-DE" sz="2400" b="0" strike="noStrike" spc="-1" dirty="0">
              <a:solidFill>
                <a:schemeClr val="dk1"/>
              </a:solidFill>
              <a:latin typeface="Aptos"/>
            </a:endParaRPr>
          </a:p>
          <a:p>
            <a:pPr marL="228600" indent="-228600" defTabSz="914400">
              <a:lnSpc>
                <a:spcPct val="90000"/>
              </a:lnSpc>
              <a:spcBef>
                <a:spcPts val="1001"/>
              </a:spcBef>
              <a:buClr>
                <a:srgbClr val="000000"/>
              </a:buClr>
              <a:buFont typeface="Arial"/>
              <a:buChar char="•"/>
            </a:pPr>
            <a:r>
              <a:rPr lang="en-US" sz="2400" b="0" strike="noStrike" spc="-1" dirty="0">
                <a:solidFill>
                  <a:schemeClr val="dk1"/>
                </a:solidFill>
                <a:latin typeface="Aptos"/>
              </a:rPr>
              <a:t>Dynamic scenes.</a:t>
            </a:r>
            <a:endParaRPr lang="en-DE" sz="2400" b="0" strike="noStrike" spc="-1" dirty="0">
              <a:solidFill>
                <a:schemeClr val="dk1"/>
              </a:solidFill>
              <a:latin typeface="Aptos"/>
            </a:endParaRPr>
          </a:p>
          <a:p>
            <a:pPr marL="685800" lvl="1" indent="-228600" defTabSz="914400">
              <a:lnSpc>
                <a:spcPct val="90000"/>
              </a:lnSpc>
              <a:spcBef>
                <a:spcPts val="499"/>
              </a:spcBef>
              <a:buClr>
                <a:srgbClr val="000000"/>
              </a:buClr>
              <a:buFont typeface="Arial"/>
              <a:buChar char="•"/>
            </a:pPr>
            <a:r>
              <a:rPr lang="en-US" sz="2400" b="0" strike="noStrike" spc="-1" dirty="0">
                <a:solidFill>
                  <a:schemeClr val="dk1"/>
                </a:solidFill>
                <a:latin typeface="Aptos"/>
              </a:rPr>
              <a:t>Moving objects introduce inconsistent detentions between frames.</a:t>
            </a:r>
            <a:endParaRPr lang="en-DE" sz="2400" b="0" strike="noStrike" spc="-1" dirty="0">
              <a:solidFill>
                <a:schemeClr val="dk1"/>
              </a:solidFill>
              <a:latin typeface="Aptos"/>
            </a:endParaRPr>
          </a:p>
        </p:txBody>
      </p:sp>
      <p:pic>
        <p:nvPicPr>
          <p:cNvPr id="82" name="Picture 9" descr="A graph with a line and a line with a graph and a line with a line and a line with a line with a line with a line with a line with a line with a line with&#10;&#10;AI-generated content may be incorrect."/>
          <p:cNvPicPr/>
          <p:nvPr/>
        </p:nvPicPr>
        <p:blipFill>
          <a:blip r:embed="rId2"/>
          <a:srcRect t="8605" b="8781"/>
          <a:stretch/>
        </p:blipFill>
        <p:spPr>
          <a:xfrm>
            <a:off x="6629400" y="1690200"/>
            <a:ext cx="5257080" cy="4342680"/>
          </a:xfrm>
          <a:prstGeom prst="rect">
            <a:avLst/>
          </a:prstGeom>
          <a:ln w="0">
            <a:noFill/>
          </a:ln>
        </p:spPr>
      </p:pic>
      <p:sp>
        <p:nvSpPr>
          <p:cNvPr id="3" name="Footer Placeholder 2">
            <a:extLst>
              <a:ext uri="{FF2B5EF4-FFF2-40B4-BE49-F238E27FC236}">
                <a16:creationId xmlns:a16="http://schemas.microsoft.com/office/drawing/2014/main" id="{CE68E08A-112D-9246-23C9-158F4C9C90CB}"/>
              </a:ext>
            </a:extLst>
          </p:cNvPr>
          <p:cNvSpPr>
            <a:spLocks noGrp="1"/>
          </p:cNvSpPr>
          <p:nvPr>
            <p:ph type="ftr" idx="4"/>
          </p:nvPr>
        </p:nvSpPr>
        <p:spPr/>
        <p:txBody>
          <a:bodyPr/>
          <a:lstStyle/>
          <a:p>
            <a:r>
              <a:rPr lang="en-US" sz="1200">
                <a:solidFill>
                  <a:schemeClr val="bg1"/>
                </a:solidFill>
              </a:rPr>
              <a:t>Luis Fernando Rodriguez Gutierrez</a:t>
            </a:r>
          </a:p>
          <a:p>
            <a:r>
              <a:rPr lang="en-US" sz="1200">
                <a:solidFill>
                  <a:schemeClr val="bg1"/>
                </a:solidFill>
              </a:rPr>
              <a:t>FH Dortmund, 2025, Master ESE</a:t>
            </a:r>
            <a:endParaRPr lang="en-US" sz="1200" dirty="0">
              <a:solidFill>
                <a:schemeClr val="bg1"/>
              </a:solidFill>
            </a:endParaRPr>
          </a:p>
        </p:txBody>
      </p:sp>
      <p:sp>
        <p:nvSpPr>
          <p:cNvPr id="7" name="Slide Number Placeholder 6">
            <a:extLst>
              <a:ext uri="{FF2B5EF4-FFF2-40B4-BE49-F238E27FC236}">
                <a16:creationId xmlns:a16="http://schemas.microsoft.com/office/drawing/2014/main" id="{B51204CC-49F9-E166-E01A-BD291068BAF4}"/>
              </a:ext>
            </a:extLst>
          </p:cNvPr>
          <p:cNvSpPr>
            <a:spLocks noGrp="1"/>
          </p:cNvSpPr>
          <p:nvPr>
            <p:ph type="sldNum" idx="5"/>
          </p:nvPr>
        </p:nvSpPr>
        <p:spPr/>
        <p:txBody>
          <a:bodyPr/>
          <a:lstStyle/>
          <a:p>
            <a:fld id="{CBD1E90E-ED2F-461A-B531-940F592942CB}" type="slidenum">
              <a:rPr lang="en-US" smtClean="0"/>
              <a:t>12</a:t>
            </a:fld>
            <a:endParaRPr lang="en-US"/>
          </a:p>
        </p:txBody>
      </p:sp>
      <p:sp>
        <p:nvSpPr>
          <p:cNvPr id="8" name="TextBox 7">
            <a:extLst>
              <a:ext uri="{FF2B5EF4-FFF2-40B4-BE49-F238E27FC236}">
                <a16:creationId xmlns:a16="http://schemas.microsoft.com/office/drawing/2014/main" id="{96228CC1-7BBF-4317-F656-BFE04131F7AC}"/>
              </a:ext>
            </a:extLst>
          </p:cNvPr>
          <p:cNvSpPr txBox="1"/>
          <p:nvPr/>
        </p:nvSpPr>
        <p:spPr>
          <a:xfrm>
            <a:off x="7070262" y="5894380"/>
            <a:ext cx="4007615" cy="276999"/>
          </a:xfrm>
          <a:prstGeom prst="rect">
            <a:avLst/>
          </a:prstGeom>
          <a:noFill/>
        </p:spPr>
        <p:txBody>
          <a:bodyPr wrap="square" rtlCol="0">
            <a:spAutoFit/>
          </a:bodyPr>
          <a:lstStyle/>
          <a:p>
            <a:r>
              <a:rPr lang="en-US" sz="1200" dirty="0"/>
              <a:t>Animation 3, Showcasing of “Ghost Detections”.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laceHolder 1"/>
          <p:cNvSpPr>
            <a:spLocks noGrp="1"/>
          </p:cNvSpPr>
          <p:nvPr>
            <p:ph type="title"/>
          </p:nvPr>
        </p:nvSpPr>
        <p:spPr>
          <a:xfrm>
            <a:off x="838080" y="365040"/>
            <a:ext cx="10514880" cy="1324800"/>
          </a:xfrm>
          <a:prstGeom prst="rect">
            <a:avLst/>
          </a:prstGeom>
          <a:noFill/>
          <a:ln w="0">
            <a:noFill/>
          </a:ln>
        </p:spPr>
        <p:txBody>
          <a:bodyPr lIns="0" tIns="0" rIns="0" bIns="0" anchor="ctr">
            <a:noAutofit/>
          </a:bodyPr>
          <a:lstStyle/>
          <a:p>
            <a:pPr indent="0" defTabSz="914400">
              <a:lnSpc>
                <a:spcPct val="90000"/>
              </a:lnSpc>
              <a:buNone/>
            </a:pPr>
            <a:r>
              <a:rPr lang="en-US" sz="4400" b="0" strike="noStrike" spc="-1" dirty="0">
                <a:solidFill>
                  <a:schemeClr val="dk1"/>
                </a:solidFill>
                <a:latin typeface="Aptos Display"/>
              </a:rPr>
              <a:t>Problem Approach.</a:t>
            </a:r>
            <a:br>
              <a:rPr sz="4400" dirty="0"/>
            </a:br>
            <a:r>
              <a:rPr lang="en-US" sz="2800" b="0" strike="noStrike" spc="-1" dirty="0">
                <a:solidFill>
                  <a:schemeClr val="dk1"/>
                </a:solidFill>
                <a:latin typeface="Aptos Display"/>
              </a:rPr>
              <a:t>Limitation of a Dual-Radar setup.</a:t>
            </a:r>
            <a:endParaRPr lang="en-DE" sz="2800" b="0" strike="noStrike" spc="-1" dirty="0">
              <a:solidFill>
                <a:schemeClr val="dk1"/>
              </a:solidFill>
              <a:latin typeface="Aptos"/>
            </a:endParaRPr>
          </a:p>
        </p:txBody>
      </p:sp>
      <p:pic>
        <p:nvPicPr>
          <p:cNvPr id="84" name="Content Placeholder 7"/>
          <p:cNvPicPr/>
          <p:nvPr/>
        </p:nvPicPr>
        <p:blipFill>
          <a:blip r:embed="rId2">
            <a:extLst>
              <a:ext uri="{96DAC541-7B7A-43D3-8B79-37D633B846F1}">
                <asvg:svgBlip xmlns:asvg="http://schemas.microsoft.com/office/drawing/2016/SVG/main" r:embed="rId3"/>
              </a:ext>
            </a:extLst>
          </a:blip>
          <a:stretch/>
        </p:blipFill>
        <p:spPr>
          <a:xfrm>
            <a:off x="838080" y="2799360"/>
            <a:ext cx="5130360" cy="2403360"/>
          </a:xfrm>
          <a:prstGeom prst="rect">
            <a:avLst/>
          </a:prstGeom>
          <a:ln w="0">
            <a:noFill/>
          </a:ln>
        </p:spPr>
      </p:pic>
      <p:sp>
        <p:nvSpPr>
          <p:cNvPr id="85" name="PlaceHolder 2"/>
          <p:cNvSpPr>
            <a:spLocks noGrp="1"/>
          </p:cNvSpPr>
          <p:nvPr>
            <p:ph/>
          </p:nvPr>
        </p:nvSpPr>
        <p:spPr>
          <a:xfrm>
            <a:off x="6668327" y="2137059"/>
            <a:ext cx="5130720" cy="2104560"/>
          </a:xfrm>
          <a:prstGeom prst="rect">
            <a:avLst/>
          </a:prstGeom>
          <a:noFill/>
          <a:ln w="0">
            <a:noFill/>
          </a:ln>
        </p:spPr>
        <p:txBody>
          <a:bodyPr lIns="0" tIns="0" rIns="0" bIns="0" anchor="t">
            <a:noAutofit/>
          </a:bodyPr>
          <a:lstStyle/>
          <a:p>
            <a:pPr indent="0" defTabSz="914400">
              <a:lnSpc>
                <a:spcPct val="100000"/>
              </a:lnSpc>
              <a:buNone/>
            </a:pPr>
            <a:r>
              <a:rPr lang="en-US" sz="2000" b="0" strike="noStrike" spc="-1" dirty="0">
                <a:solidFill>
                  <a:schemeClr val="dk1"/>
                </a:solidFill>
                <a:latin typeface="Aptos"/>
              </a:rPr>
              <a:t>To avoid the multipath of “ghost detections” when using 2 radars a simple solution is often used, such as using different frequencies in each sensors.</a:t>
            </a:r>
            <a:endParaRPr lang="en-DE" sz="2000" b="0" strike="noStrike" spc="-1" dirty="0">
              <a:solidFill>
                <a:schemeClr val="dk1"/>
              </a:solidFill>
              <a:latin typeface="Aptos"/>
            </a:endParaRPr>
          </a:p>
          <a:p>
            <a:pPr indent="0" defTabSz="914400">
              <a:lnSpc>
                <a:spcPct val="100000"/>
              </a:lnSpc>
              <a:buNone/>
            </a:pPr>
            <a:endParaRPr lang="en-DE" sz="2000" b="0" strike="noStrike" spc="-1" dirty="0">
              <a:solidFill>
                <a:schemeClr val="dk1"/>
              </a:solidFill>
              <a:latin typeface="Aptos"/>
            </a:endParaRPr>
          </a:p>
        </p:txBody>
      </p:sp>
      <p:pic>
        <p:nvPicPr>
          <p:cNvPr id="86" name="Graphic 9"/>
          <p:cNvPicPr/>
          <p:nvPr/>
        </p:nvPicPr>
        <p:blipFill>
          <a:blip r:embed="rId4">
            <a:extLst>
              <a:ext uri="{96DAC541-7B7A-43D3-8B79-37D633B846F1}">
                <asvg:svgBlip xmlns:asvg="http://schemas.microsoft.com/office/drawing/2016/SVG/main" r:embed="rId5"/>
              </a:ext>
            </a:extLst>
          </a:blip>
          <a:stretch/>
        </p:blipFill>
        <p:spPr>
          <a:xfrm>
            <a:off x="6220080" y="4160160"/>
            <a:ext cx="5143320" cy="2085480"/>
          </a:xfrm>
          <a:prstGeom prst="rect">
            <a:avLst/>
          </a:prstGeom>
          <a:ln w="0">
            <a:noFill/>
          </a:ln>
        </p:spPr>
      </p:pic>
      <p:sp>
        <p:nvSpPr>
          <p:cNvPr id="5" name="Footer Placeholder 4">
            <a:extLst>
              <a:ext uri="{FF2B5EF4-FFF2-40B4-BE49-F238E27FC236}">
                <a16:creationId xmlns:a16="http://schemas.microsoft.com/office/drawing/2014/main" id="{200C0ED9-005B-46F0-CD58-9CD9784AC9A3}"/>
              </a:ext>
            </a:extLst>
          </p:cNvPr>
          <p:cNvSpPr>
            <a:spLocks noGrp="1"/>
          </p:cNvSpPr>
          <p:nvPr>
            <p:ph type="ftr" idx="7"/>
          </p:nvPr>
        </p:nvSpPr>
        <p:spPr/>
        <p:txBody>
          <a:bodyPr/>
          <a:lstStyle/>
          <a:p>
            <a:r>
              <a:rPr lang="en-US" sz="1200">
                <a:solidFill>
                  <a:schemeClr val="bg1"/>
                </a:solidFill>
              </a:rPr>
              <a:t>Luis Fernando Rodriguez Gutierrez</a:t>
            </a:r>
          </a:p>
          <a:p>
            <a:r>
              <a:rPr lang="en-US" sz="1200">
                <a:solidFill>
                  <a:schemeClr val="bg1"/>
                </a:solidFill>
              </a:rPr>
              <a:t>FH Dortmund, 2025, Master ESE</a:t>
            </a:r>
            <a:endParaRPr lang="en-US" sz="1200" dirty="0">
              <a:solidFill>
                <a:schemeClr val="bg1"/>
              </a:solidFill>
            </a:endParaRPr>
          </a:p>
        </p:txBody>
      </p:sp>
      <p:sp>
        <p:nvSpPr>
          <p:cNvPr id="6" name="Slide Number Placeholder 5">
            <a:extLst>
              <a:ext uri="{FF2B5EF4-FFF2-40B4-BE49-F238E27FC236}">
                <a16:creationId xmlns:a16="http://schemas.microsoft.com/office/drawing/2014/main" id="{2BE2535C-4A3F-0EC4-8BF6-76D6B9099579}"/>
              </a:ext>
            </a:extLst>
          </p:cNvPr>
          <p:cNvSpPr>
            <a:spLocks noGrp="1"/>
          </p:cNvSpPr>
          <p:nvPr>
            <p:ph type="sldNum" idx="8"/>
          </p:nvPr>
        </p:nvSpPr>
        <p:spPr/>
        <p:txBody>
          <a:bodyPr/>
          <a:lstStyle/>
          <a:p>
            <a:fld id="{00165D31-C93C-4278-ABE7-88C88C3DED27}" type="slidenum">
              <a:rPr lang="en-US" smtClean="0"/>
              <a:t>13</a:t>
            </a:fld>
            <a:endParaRPr lang="en-US"/>
          </a:p>
        </p:txBody>
      </p:sp>
      <p:sp>
        <p:nvSpPr>
          <p:cNvPr id="7" name="TextBox 6">
            <a:extLst>
              <a:ext uri="{FF2B5EF4-FFF2-40B4-BE49-F238E27FC236}">
                <a16:creationId xmlns:a16="http://schemas.microsoft.com/office/drawing/2014/main" id="{57B17950-A280-3C30-B9AE-BAF2289CB20E}"/>
              </a:ext>
            </a:extLst>
          </p:cNvPr>
          <p:cNvSpPr txBox="1"/>
          <p:nvPr/>
        </p:nvSpPr>
        <p:spPr>
          <a:xfrm>
            <a:off x="1011105" y="5175100"/>
            <a:ext cx="4007615" cy="461665"/>
          </a:xfrm>
          <a:prstGeom prst="rect">
            <a:avLst/>
          </a:prstGeom>
          <a:noFill/>
        </p:spPr>
        <p:txBody>
          <a:bodyPr wrap="square" rtlCol="0">
            <a:spAutoFit/>
          </a:bodyPr>
          <a:lstStyle/>
          <a:p>
            <a:r>
              <a:rPr lang="en-US" sz="1200" dirty="0"/>
              <a:t>Fig 12, Radar frequency instrumentation to avoid </a:t>
            </a:r>
            <a:r>
              <a:rPr lang="en-US" sz="1200" dirty="0" err="1"/>
              <a:t>collitions</a:t>
            </a:r>
            <a:r>
              <a:rPr lang="en-US" sz="1200" dirty="0"/>
              <a:t> when using a two-system radar.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PlaceHolder 1"/>
          <p:cNvSpPr>
            <a:spLocks noGrp="1"/>
          </p:cNvSpPr>
          <p:nvPr>
            <p:ph type="title"/>
          </p:nvPr>
        </p:nvSpPr>
        <p:spPr>
          <a:xfrm>
            <a:off x="838080" y="365040"/>
            <a:ext cx="10514880" cy="132480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dirty="0">
                <a:solidFill>
                  <a:schemeClr val="dk1"/>
                </a:solidFill>
                <a:latin typeface="Aptos Display"/>
              </a:rPr>
              <a:t>Problem Approach.</a:t>
            </a:r>
            <a:br>
              <a:rPr sz="4400" dirty="0"/>
            </a:br>
            <a:r>
              <a:rPr lang="en-US" sz="2800" b="0" strike="noStrike" spc="-1" dirty="0">
                <a:solidFill>
                  <a:schemeClr val="dk1"/>
                </a:solidFill>
                <a:latin typeface="Aptos Display"/>
              </a:rPr>
              <a:t>Translation and Rotation.</a:t>
            </a:r>
            <a:endParaRPr lang="en-DE" sz="2800" b="0" strike="noStrike" spc="-1" dirty="0">
              <a:solidFill>
                <a:schemeClr val="dk1"/>
              </a:solidFill>
              <a:latin typeface="Aptos"/>
            </a:endParaRPr>
          </a:p>
        </p:txBody>
      </p:sp>
      <p:sp>
        <p:nvSpPr>
          <p:cNvPr id="88" name="PlaceHolder 2"/>
          <p:cNvSpPr>
            <a:spLocks noGrp="1"/>
          </p:cNvSpPr>
          <p:nvPr>
            <p:ph/>
          </p:nvPr>
        </p:nvSpPr>
        <p:spPr>
          <a:xfrm>
            <a:off x="838080" y="1825560"/>
            <a:ext cx="5048640" cy="4350600"/>
          </a:xfrm>
          <a:prstGeom prst="rect">
            <a:avLst/>
          </a:prstGeom>
          <a:noFill/>
          <a:ln w="0">
            <a:noFill/>
          </a:ln>
        </p:spPr>
        <p:txBody>
          <a:bodyPr lIns="91440" tIns="45720" rIns="91440" bIns="45720" anchor="t">
            <a:normAutofit fontScale="99444" lnSpcReduction="10000"/>
          </a:bodyPr>
          <a:lstStyle/>
          <a:p>
            <a:pPr indent="0" defTabSz="914400">
              <a:lnSpc>
                <a:spcPct val="90000"/>
              </a:lnSpc>
              <a:spcBef>
                <a:spcPts val="1001"/>
              </a:spcBef>
              <a:buNone/>
            </a:pPr>
            <a:r>
              <a:rPr lang="en-US" sz="2800" b="0" strike="noStrike" spc="-1" dirty="0">
                <a:solidFill>
                  <a:schemeClr val="dk1"/>
                </a:solidFill>
                <a:latin typeface="Aptos"/>
              </a:rPr>
              <a:t>Why </a:t>
            </a:r>
            <a:r>
              <a:rPr lang="en-US" sz="2800" b="0" strike="noStrike" spc="-1" dirty="0" err="1">
                <a:solidFill>
                  <a:schemeClr val="dk1"/>
                </a:solidFill>
                <a:latin typeface="Aptos"/>
              </a:rPr>
              <a:t>mmWave</a:t>
            </a:r>
            <a:r>
              <a:rPr lang="en-US" sz="2800" b="0" strike="noStrike" spc="-1" dirty="0">
                <a:solidFill>
                  <a:schemeClr val="dk1"/>
                </a:solidFill>
                <a:latin typeface="Aptos"/>
              </a:rPr>
              <a:t> + IMU?</a:t>
            </a:r>
            <a:endParaRPr lang="en-DE" sz="2800" b="0" strike="noStrike" spc="-1" dirty="0">
              <a:solidFill>
                <a:schemeClr val="dk1"/>
              </a:solidFill>
              <a:latin typeface="Aptos"/>
            </a:endParaRPr>
          </a:p>
          <a:p>
            <a:pPr marL="685800" lvl="1" indent="-228600" defTabSz="914400">
              <a:lnSpc>
                <a:spcPct val="90000"/>
              </a:lnSpc>
              <a:spcBef>
                <a:spcPts val="499"/>
              </a:spcBef>
              <a:buClr>
                <a:srgbClr val="000000"/>
              </a:buClr>
              <a:buFont typeface="Arial"/>
              <a:buChar char="•"/>
            </a:pPr>
            <a:r>
              <a:rPr lang="en-US" sz="2000" b="0" strike="noStrike" spc="-1" dirty="0">
                <a:solidFill>
                  <a:schemeClr val="dk1"/>
                </a:solidFill>
                <a:latin typeface="Aptos"/>
              </a:rPr>
              <a:t>Environmental robustness: Operates reliably under adverse conditions, such as rain.</a:t>
            </a:r>
            <a:endParaRPr lang="en-DE" sz="2000" b="0" strike="noStrike" spc="-1" dirty="0">
              <a:solidFill>
                <a:schemeClr val="dk1"/>
              </a:solidFill>
              <a:latin typeface="Aptos"/>
            </a:endParaRPr>
          </a:p>
          <a:p>
            <a:pPr marL="685800" lvl="1" indent="-228600" defTabSz="914400">
              <a:lnSpc>
                <a:spcPct val="90000"/>
              </a:lnSpc>
              <a:spcBef>
                <a:spcPts val="499"/>
              </a:spcBef>
              <a:buClr>
                <a:srgbClr val="000000"/>
              </a:buClr>
              <a:buFont typeface="Arial"/>
              <a:buChar char="•"/>
            </a:pPr>
            <a:r>
              <a:rPr lang="en-US" sz="2000" b="0" strike="noStrike" spc="-1" dirty="0">
                <a:solidFill>
                  <a:schemeClr val="dk1"/>
                </a:solidFill>
                <a:latin typeface="Aptos"/>
              </a:rPr>
              <a:t>Doppler advantage: Directly measures radial velocity, reducing ambiguity in motion estimation.</a:t>
            </a:r>
            <a:endParaRPr lang="en-DE" sz="2000" b="0" strike="noStrike" spc="-1" dirty="0">
              <a:solidFill>
                <a:schemeClr val="dk1"/>
              </a:solidFill>
              <a:latin typeface="Aptos"/>
            </a:endParaRPr>
          </a:p>
          <a:p>
            <a:pPr marL="685800" lvl="1" indent="-228600" defTabSz="914400">
              <a:lnSpc>
                <a:spcPct val="90000"/>
              </a:lnSpc>
              <a:spcBef>
                <a:spcPts val="499"/>
              </a:spcBef>
              <a:buClr>
                <a:srgbClr val="000000"/>
              </a:buClr>
              <a:buFont typeface="Arial"/>
              <a:buChar char="•"/>
            </a:pPr>
            <a:r>
              <a:rPr lang="en-US" sz="2000" b="0" strike="noStrike" spc="-1" dirty="0">
                <a:solidFill>
                  <a:schemeClr val="dk1"/>
                </a:solidFill>
                <a:latin typeface="Aptos"/>
              </a:rPr>
              <a:t>Inertial support: IMU provides pose estimates complementing radar’s data.</a:t>
            </a:r>
            <a:endParaRPr lang="en-DE" sz="2000" b="0" strike="noStrike" spc="-1" dirty="0">
              <a:solidFill>
                <a:schemeClr val="dk1"/>
              </a:solidFill>
              <a:latin typeface="Aptos"/>
            </a:endParaRPr>
          </a:p>
          <a:p>
            <a:pPr marL="685800" lvl="1" indent="-228600" defTabSz="914400">
              <a:lnSpc>
                <a:spcPct val="90000"/>
              </a:lnSpc>
              <a:spcBef>
                <a:spcPts val="499"/>
              </a:spcBef>
              <a:buClr>
                <a:srgbClr val="000000"/>
              </a:buClr>
              <a:buFont typeface="Arial"/>
              <a:buChar char="•"/>
            </a:pPr>
            <a:r>
              <a:rPr lang="en-US" sz="2000" b="0" strike="noStrike" spc="-1" dirty="0">
                <a:solidFill>
                  <a:schemeClr val="dk1"/>
                </a:solidFill>
                <a:latin typeface="Aptos"/>
              </a:rPr>
              <a:t>Combined benefit:</a:t>
            </a:r>
            <a:endParaRPr lang="en-DE" sz="2000" b="0" strike="noStrike" spc="-1" dirty="0">
              <a:solidFill>
                <a:schemeClr val="dk1"/>
              </a:solidFill>
              <a:latin typeface="Aptos"/>
            </a:endParaRPr>
          </a:p>
          <a:p>
            <a:pPr marL="1143000" lvl="2" indent="-228600" defTabSz="914400">
              <a:lnSpc>
                <a:spcPct val="90000"/>
              </a:lnSpc>
              <a:spcBef>
                <a:spcPts val="499"/>
              </a:spcBef>
              <a:buClr>
                <a:srgbClr val="000000"/>
              </a:buClr>
              <a:buFont typeface="Arial"/>
              <a:buChar char="•"/>
            </a:pPr>
            <a:r>
              <a:rPr lang="en-US" sz="2000" b="0" strike="noStrike" spc="-1" dirty="0">
                <a:solidFill>
                  <a:schemeClr val="dk1"/>
                </a:solidFill>
                <a:latin typeface="Aptos"/>
              </a:rPr>
              <a:t>Radar provides accurate translation.</a:t>
            </a:r>
            <a:endParaRPr lang="en-DE" sz="2000" b="0" strike="noStrike" spc="-1" dirty="0">
              <a:solidFill>
                <a:schemeClr val="dk1"/>
              </a:solidFill>
              <a:latin typeface="Aptos"/>
            </a:endParaRPr>
          </a:p>
          <a:p>
            <a:pPr marL="1143000" lvl="2" indent="-228600" defTabSz="914400">
              <a:lnSpc>
                <a:spcPct val="90000"/>
              </a:lnSpc>
              <a:spcBef>
                <a:spcPts val="499"/>
              </a:spcBef>
              <a:buClr>
                <a:srgbClr val="000000"/>
              </a:buClr>
              <a:buFont typeface="Arial"/>
              <a:buChar char="•"/>
            </a:pPr>
            <a:r>
              <a:rPr lang="en-US" sz="2000" b="0" strike="noStrike" spc="-1" dirty="0">
                <a:solidFill>
                  <a:schemeClr val="dk1"/>
                </a:solidFill>
                <a:latin typeface="Aptos"/>
              </a:rPr>
              <a:t>IMU provides consistent rotation.</a:t>
            </a:r>
            <a:endParaRPr lang="en-DE" sz="2000" b="0" strike="noStrike" spc="-1" dirty="0">
              <a:solidFill>
                <a:schemeClr val="dk1"/>
              </a:solidFill>
              <a:latin typeface="Aptos"/>
            </a:endParaRPr>
          </a:p>
        </p:txBody>
      </p:sp>
      <p:sp>
        <p:nvSpPr>
          <p:cNvPr id="89" name="TextBox 8"/>
          <p:cNvSpPr/>
          <p:nvPr/>
        </p:nvSpPr>
        <p:spPr>
          <a:xfrm>
            <a:off x="7784952" y="1771920"/>
            <a:ext cx="999720" cy="819720"/>
          </a:xfrm>
          <a:prstGeom prst="rect">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DE" sz="1800" b="0" strike="noStrike" spc="-1">
                <a:solidFill>
                  <a:srgbClr val="FFFFFF">
                    <a:alpha val="1000"/>
                  </a:srgbClr>
                </a:solidFill>
                <a:latin typeface="Aptos"/>
              </a:rPr>
              <a:t> </a:t>
            </a:r>
            <a:endParaRPr lang="en-US" sz="1800" b="0" strike="noStrike" spc="-1">
              <a:solidFill>
                <a:srgbClr val="000000"/>
              </a:solidFill>
              <a:latin typeface="Arial"/>
            </a:endParaRPr>
          </a:p>
        </p:txBody>
      </p:sp>
      <p:sp>
        <p:nvSpPr>
          <p:cNvPr id="90" name="TextBox 9"/>
          <p:cNvSpPr/>
          <p:nvPr/>
        </p:nvSpPr>
        <p:spPr>
          <a:xfrm>
            <a:off x="9902112" y="1771920"/>
            <a:ext cx="779040" cy="819720"/>
          </a:xfrm>
          <a:prstGeom prst="rect">
            <a:avLst/>
          </a:prstGeom>
          <a:blipFill rotWithShape="0">
            <a:blip r:embed="rId3"/>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DE" sz="1800" b="0" strike="noStrike" spc="-1">
                <a:solidFill>
                  <a:srgbClr val="FFFFFF">
                    <a:alpha val="1000"/>
                  </a:srgbClr>
                </a:solidFill>
                <a:latin typeface="Aptos"/>
              </a:rPr>
              <a:t> </a:t>
            </a:r>
            <a:endParaRPr lang="en-US" sz="1800" b="0" strike="noStrike" spc="-1">
              <a:solidFill>
                <a:srgbClr val="000000"/>
              </a:solidFill>
              <a:latin typeface="Arial"/>
            </a:endParaRPr>
          </a:p>
        </p:txBody>
      </p:sp>
      <p:sp>
        <p:nvSpPr>
          <p:cNvPr id="91" name="TextBox 10"/>
          <p:cNvSpPr/>
          <p:nvPr/>
        </p:nvSpPr>
        <p:spPr>
          <a:xfrm>
            <a:off x="7492680" y="3550320"/>
            <a:ext cx="3389040" cy="888840"/>
          </a:xfrm>
          <a:prstGeom prst="rect">
            <a:avLst/>
          </a:prstGeom>
          <a:blipFill rotWithShape="0">
            <a:blip r:embed="rId4"/>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DE" sz="1800" b="0" strike="noStrike" spc="-1">
                <a:solidFill>
                  <a:srgbClr val="FFFFFF">
                    <a:alpha val="1000"/>
                  </a:srgbClr>
                </a:solidFill>
                <a:latin typeface="Aptos"/>
              </a:rPr>
              <a:t> </a:t>
            </a:r>
            <a:endParaRPr lang="en-US" sz="1800" b="0" strike="noStrike" spc="-1">
              <a:solidFill>
                <a:srgbClr val="000000"/>
              </a:solidFill>
              <a:latin typeface="Arial"/>
            </a:endParaRPr>
          </a:p>
        </p:txBody>
      </p:sp>
      <p:sp>
        <p:nvSpPr>
          <p:cNvPr id="92" name="TextBox 12"/>
          <p:cNvSpPr/>
          <p:nvPr/>
        </p:nvSpPr>
        <p:spPr>
          <a:xfrm>
            <a:off x="8931192" y="1974600"/>
            <a:ext cx="7790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a:solidFill>
                  <a:schemeClr val="dk1"/>
                </a:solidFill>
                <a:latin typeface="Aptos"/>
              </a:rPr>
              <a:t>and</a:t>
            </a:r>
            <a:endParaRPr lang="en-US" sz="1800" b="0" strike="noStrike" spc="-1">
              <a:solidFill>
                <a:srgbClr val="000000"/>
              </a:solidFill>
              <a:latin typeface="Arial"/>
            </a:endParaRPr>
          </a:p>
        </p:txBody>
      </p:sp>
      <p:sp>
        <p:nvSpPr>
          <p:cNvPr id="3" name="Footer Placeholder 2">
            <a:extLst>
              <a:ext uri="{FF2B5EF4-FFF2-40B4-BE49-F238E27FC236}">
                <a16:creationId xmlns:a16="http://schemas.microsoft.com/office/drawing/2014/main" id="{28B326E8-9104-4ECB-0215-3F3193DF61E7}"/>
              </a:ext>
            </a:extLst>
          </p:cNvPr>
          <p:cNvSpPr>
            <a:spLocks noGrp="1"/>
          </p:cNvSpPr>
          <p:nvPr>
            <p:ph type="ftr" idx="4"/>
          </p:nvPr>
        </p:nvSpPr>
        <p:spPr/>
        <p:txBody>
          <a:bodyPr/>
          <a:lstStyle/>
          <a:p>
            <a:r>
              <a:rPr lang="en-US" sz="1200">
                <a:solidFill>
                  <a:schemeClr val="bg1"/>
                </a:solidFill>
              </a:rPr>
              <a:t>Luis Fernando Rodriguez Gutierrez</a:t>
            </a:r>
          </a:p>
          <a:p>
            <a:r>
              <a:rPr lang="en-US" sz="1200">
                <a:solidFill>
                  <a:schemeClr val="bg1"/>
                </a:solidFill>
              </a:rPr>
              <a:t>FH Dortmund, 2025, Master ESE</a:t>
            </a:r>
            <a:endParaRPr lang="en-US" sz="1200" dirty="0">
              <a:solidFill>
                <a:schemeClr val="bg1"/>
              </a:solidFill>
            </a:endParaRPr>
          </a:p>
        </p:txBody>
      </p:sp>
      <p:sp>
        <p:nvSpPr>
          <p:cNvPr id="7" name="Slide Number Placeholder 6">
            <a:extLst>
              <a:ext uri="{FF2B5EF4-FFF2-40B4-BE49-F238E27FC236}">
                <a16:creationId xmlns:a16="http://schemas.microsoft.com/office/drawing/2014/main" id="{3839C5DB-1B25-7ABE-FE1D-D2737C7D32ED}"/>
              </a:ext>
            </a:extLst>
          </p:cNvPr>
          <p:cNvSpPr>
            <a:spLocks noGrp="1"/>
          </p:cNvSpPr>
          <p:nvPr>
            <p:ph type="sldNum" idx="5"/>
          </p:nvPr>
        </p:nvSpPr>
        <p:spPr/>
        <p:txBody>
          <a:bodyPr/>
          <a:lstStyle/>
          <a:p>
            <a:fld id="{CBD1E90E-ED2F-461A-B531-940F592942CB}" type="slidenum">
              <a:rPr lang="en-US" smtClean="0"/>
              <a:t>14</a:t>
            </a:fld>
            <a:endParaRPr lang="en-US"/>
          </a:p>
        </p:txBody>
      </p:sp>
      <p:sp>
        <p:nvSpPr>
          <p:cNvPr id="8" name="TextBox 7">
            <a:extLst>
              <a:ext uri="{FF2B5EF4-FFF2-40B4-BE49-F238E27FC236}">
                <a16:creationId xmlns:a16="http://schemas.microsoft.com/office/drawing/2014/main" id="{3029E029-AFCD-F8BD-DA0D-26D6BAC17C03}"/>
              </a:ext>
            </a:extLst>
          </p:cNvPr>
          <p:cNvSpPr txBox="1"/>
          <p:nvPr/>
        </p:nvSpPr>
        <p:spPr>
          <a:xfrm>
            <a:off x="7784952" y="4560940"/>
            <a:ext cx="4007615" cy="461665"/>
          </a:xfrm>
          <a:prstGeom prst="rect">
            <a:avLst/>
          </a:prstGeom>
          <a:noFill/>
        </p:spPr>
        <p:txBody>
          <a:bodyPr wrap="square" rtlCol="0">
            <a:spAutoFit/>
          </a:bodyPr>
          <a:lstStyle/>
          <a:p>
            <a:r>
              <a:rPr lang="en-US" sz="1200" dirty="0"/>
              <a:t>Eq 3, System instrumentation of sensor fusion to use the best out of both sensors. </a:t>
            </a:r>
          </a:p>
        </p:txBody>
      </p:sp>
      <p:sp>
        <p:nvSpPr>
          <p:cNvPr id="9" name="TextBox 8">
            <a:extLst>
              <a:ext uri="{FF2B5EF4-FFF2-40B4-BE49-F238E27FC236}">
                <a16:creationId xmlns:a16="http://schemas.microsoft.com/office/drawing/2014/main" id="{2928A04B-4B37-CE94-3EDB-CB6CA1DBC746}"/>
              </a:ext>
            </a:extLst>
          </p:cNvPr>
          <p:cNvSpPr txBox="1"/>
          <p:nvPr/>
        </p:nvSpPr>
        <p:spPr>
          <a:xfrm>
            <a:off x="7492680" y="2633500"/>
            <a:ext cx="4007615" cy="461665"/>
          </a:xfrm>
          <a:prstGeom prst="rect">
            <a:avLst/>
          </a:prstGeom>
          <a:noFill/>
        </p:spPr>
        <p:txBody>
          <a:bodyPr wrap="square" rtlCol="0">
            <a:spAutoFit/>
          </a:bodyPr>
          <a:lstStyle/>
          <a:p>
            <a:r>
              <a:rPr lang="en-US" sz="1200" dirty="0"/>
              <a:t>Eq 1, Radar available</a:t>
            </a:r>
          </a:p>
          <a:p>
            <a:r>
              <a:rPr lang="en-US" sz="1200" dirty="0"/>
              <a:t>information.</a:t>
            </a:r>
          </a:p>
        </p:txBody>
      </p:sp>
      <p:sp>
        <p:nvSpPr>
          <p:cNvPr id="10" name="TextBox 9">
            <a:extLst>
              <a:ext uri="{FF2B5EF4-FFF2-40B4-BE49-F238E27FC236}">
                <a16:creationId xmlns:a16="http://schemas.microsoft.com/office/drawing/2014/main" id="{A4065FCE-5F8B-D8F9-4E1F-F4B4F96E651D}"/>
              </a:ext>
            </a:extLst>
          </p:cNvPr>
          <p:cNvSpPr txBox="1"/>
          <p:nvPr/>
        </p:nvSpPr>
        <p:spPr>
          <a:xfrm>
            <a:off x="9788759" y="2606005"/>
            <a:ext cx="4007615" cy="461665"/>
          </a:xfrm>
          <a:prstGeom prst="rect">
            <a:avLst/>
          </a:prstGeom>
          <a:noFill/>
        </p:spPr>
        <p:txBody>
          <a:bodyPr wrap="square" rtlCol="0">
            <a:spAutoFit/>
          </a:bodyPr>
          <a:lstStyle/>
          <a:p>
            <a:r>
              <a:rPr lang="en-US" sz="1200" dirty="0"/>
              <a:t>Eq 2, IMU available</a:t>
            </a:r>
          </a:p>
          <a:p>
            <a:r>
              <a:rPr lang="en-US" sz="1200" dirty="0"/>
              <a:t>information.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PlaceHolder 1"/>
          <p:cNvSpPr>
            <a:spLocks noGrp="1"/>
          </p:cNvSpPr>
          <p:nvPr>
            <p:ph type="title"/>
          </p:nvPr>
        </p:nvSpPr>
        <p:spPr>
          <a:xfrm>
            <a:off x="838080" y="365040"/>
            <a:ext cx="10514880" cy="1324800"/>
          </a:xfrm>
          <a:prstGeom prst="rect">
            <a:avLst/>
          </a:prstGeom>
          <a:noFill/>
          <a:ln w="0">
            <a:noFill/>
          </a:ln>
        </p:spPr>
        <p:txBody>
          <a:bodyPr lIns="0" tIns="0" rIns="0" bIns="0" anchor="ctr">
            <a:noAutofit/>
          </a:bodyPr>
          <a:lstStyle/>
          <a:p>
            <a:pPr indent="0" defTabSz="914400">
              <a:lnSpc>
                <a:spcPct val="90000"/>
              </a:lnSpc>
              <a:buNone/>
            </a:pPr>
            <a:r>
              <a:rPr lang="en-US" sz="4400" b="0" strike="noStrike" spc="-1" dirty="0">
                <a:solidFill>
                  <a:schemeClr val="dk1"/>
                </a:solidFill>
                <a:latin typeface="Aptos Display"/>
              </a:rPr>
              <a:t>Method Overview</a:t>
            </a:r>
            <a:br>
              <a:rPr sz="4400" dirty="0"/>
            </a:br>
            <a:r>
              <a:rPr lang="en-US" sz="2800" b="0" i="1" strike="noStrike" spc="-1" dirty="0">
                <a:solidFill>
                  <a:schemeClr val="dk1"/>
                </a:solidFill>
                <a:latin typeface="Aptos Display"/>
              </a:rPr>
              <a:t>Pipeline</a:t>
            </a:r>
            <a:endParaRPr lang="en-DE" sz="2800" b="0" strike="noStrike" spc="-1" dirty="0">
              <a:solidFill>
                <a:schemeClr val="dk1"/>
              </a:solidFill>
              <a:latin typeface="Aptos"/>
            </a:endParaRPr>
          </a:p>
        </p:txBody>
      </p:sp>
      <p:pic>
        <p:nvPicPr>
          <p:cNvPr id="94" name="Content Placeholder 8" descr="A diagram of a flowchart&#10;&#10;AI-generated content may be incorrect."/>
          <p:cNvPicPr/>
          <p:nvPr/>
        </p:nvPicPr>
        <p:blipFill>
          <a:blip r:embed="rId2"/>
          <a:stretch/>
        </p:blipFill>
        <p:spPr>
          <a:xfrm>
            <a:off x="838080" y="2020320"/>
            <a:ext cx="10783800" cy="3230640"/>
          </a:xfrm>
          <a:prstGeom prst="rect">
            <a:avLst/>
          </a:prstGeom>
          <a:ln w="0">
            <a:noFill/>
          </a:ln>
        </p:spPr>
      </p:pic>
      <p:sp>
        <p:nvSpPr>
          <p:cNvPr id="6" name="Footer Placeholder 5">
            <a:extLst>
              <a:ext uri="{FF2B5EF4-FFF2-40B4-BE49-F238E27FC236}">
                <a16:creationId xmlns:a16="http://schemas.microsoft.com/office/drawing/2014/main" id="{42A13842-C5E3-1AA6-23F1-3242F7C8DE9F}"/>
              </a:ext>
            </a:extLst>
          </p:cNvPr>
          <p:cNvSpPr>
            <a:spLocks noGrp="1"/>
          </p:cNvSpPr>
          <p:nvPr>
            <p:ph type="ftr" idx="7"/>
          </p:nvPr>
        </p:nvSpPr>
        <p:spPr/>
        <p:txBody>
          <a:bodyPr/>
          <a:lstStyle/>
          <a:p>
            <a:r>
              <a:rPr lang="en-US" sz="1200">
                <a:solidFill>
                  <a:schemeClr val="bg1"/>
                </a:solidFill>
              </a:rPr>
              <a:t>Luis Fernando Rodriguez Gutierrez</a:t>
            </a:r>
          </a:p>
          <a:p>
            <a:r>
              <a:rPr lang="en-US" sz="1200">
                <a:solidFill>
                  <a:schemeClr val="bg1"/>
                </a:solidFill>
              </a:rPr>
              <a:t>FH Dortmund, 2025, Master ESE</a:t>
            </a:r>
            <a:endParaRPr lang="en-US" sz="1200" dirty="0">
              <a:solidFill>
                <a:schemeClr val="bg1"/>
              </a:solidFill>
            </a:endParaRPr>
          </a:p>
        </p:txBody>
      </p:sp>
      <p:sp>
        <p:nvSpPr>
          <p:cNvPr id="7" name="Slide Number Placeholder 6">
            <a:extLst>
              <a:ext uri="{FF2B5EF4-FFF2-40B4-BE49-F238E27FC236}">
                <a16:creationId xmlns:a16="http://schemas.microsoft.com/office/drawing/2014/main" id="{0E3ACF9F-20EA-5DA2-78D3-1FBC07A93613}"/>
              </a:ext>
            </a:extLst>
          </p:cNvPr>
          <p:cNvSpPr>
            <a:spLocks noGrp="1"/>
          </p:cNvSpPr>
          <p:nvPr>
            <p:ph type="sldNum" idx="8"/>
          </p:nvPr>
        </p:nvSpPr>
        <p:spPr/>
        <p:txBody>
          <a:bodyPr/>
          <a:lstStyle/>
          <a:p>
            <a:fld id="{00165D31-C93C-4278-ABE7-88C88C3DED27}" type="slidenum">
              <a:rPr lang="en-US" smtClean="0"/>
              <a:t>15</a:t>
            </a:fld>
            <a:endParaRPr lang="en-US"/>
          </a:p>
        </p:txBody>
      </p:sp>
      <p:sp>
        <p:nvSpPr>
          <p:cNvPr id="8" name="TextBox 7">
            <a:extLst>
              <a:ext uri="{FF2B5EF4-FFF2-40B4-BE49-F238E27FC236}">
                <a16:creationId xmlns:a16="http://schemas.microsoft.com/office/drawing/2014/main" id="{B86E5113-670C-A38F-756E-7CC2E6BBEF2D}"/>
              </a:ext>
            </a:extLst>
          </p:cNvPr>
          <p:cNvSpPr txBox="1"/>
          <p:nvPr/>
        </p:nvSpPr>
        <p:spPr>
          <a:xfrm>
            <a:off x="838080" y="5304441"/>
            <a:ext cx="4007615" cy="276999"/>
          </a:xfrm>
          <a:prstGeom prst="rect">
            <a:avLst/>
          </a:prstGeom>
          <a:noFill/>
        </p:spPr>
        <p:txBody>
          <a:bodyPr wrap="square" rtlCol="0">
            <a:spAutoFit/>
          </a:bodyPr>
          <a:lstStyle/>
          <a:p>
            <a:r>
              <a:rPr lang="en-US" sz="1200" dirty="0"/>
              <a:t>Fig 13, Pipeline showcase of the implemented system.</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PlaceHolder 1"/>
          <p:cNvSpPr>
            <a:spLocks noGrp="1"/>
          </p:cNvSpPr>
          <p:nvPr>
            <p:ph type="title"/>
          </p:nvPr>
        </p:nvSpPr>
        <p:spPr>
          <a:xfrm>
            <a:off x="838080" y="365040"/>
            <a:ext cx="10514880" cy="1324800"/>
          </a:xfrm>
          <a:prstGeom prst="rect">
            <a:avLst/>
          </a:prstGeom>
          <a:noFill/>
          <a:ln w="0">
            <a:noFill/>
          </a:ln>
        </p:spPr>
        <p:txBody>
          <a:bodyPr lIns="0" tIns="0" rIns="0" bIns="0" anchor="ctr">
            <a:noAutofit/>
          </a:bodyPr>
          <a:lstStyle/>
          <a:p>
            <a:pPr indent="0" defTabSz="914400">
              <a:lnSpc>
                <a:spcPct val="90000"/>
              </a:lnSpc>
              <a:buNone/>
            </a:pPr>
            <a:r>
              <a:rPr lang="en-US" sz="4400" b="0" strike="noStrike" spc="-1" dirty="0">
                <a:solidFill>
                  <a:schemeClr val="dk1"/>
                </a:solidFill>
                <a:latin typeface="Aptos Display"/>
              </a:rPr>
              <a:t>Method Overview</a:t>
            </a:r>
            <a:br>
              <a:rPr sz="4400" dirty="0"/>
            </a:br>
            <a:r>
              <a:rPr lang="en-US" sz="2800" b="0" i="1" strike="noStrike" spc="-1" dirty="0">
                <a:solidFill>
                  <a:schemeClr val="dk1"/>
                </a:solidFill>
                <a:latin typeface="Aptos Display"/>
              </a:rPr>
              <a:t>Pipeline Code Implementation</a:t>
            </a:r>
            <a:endParaRPr lang="en-DE" sz="2800" b="0" strike="noStrike" spc="-1" dirty="0">
              <a:solidFill>
                <a:schemeClr val="dk1"/>
              </a:solidFill>
              <a:latin typeface="Aptos"/>
            </a:endParaRPr>
          </a:p>
        </p:txBody>
      </p:sp>
      <p:pic>
        <p:nvPicPr>
          <p:cNvPr id="96" name="Picture 95"/>
          <p:cNvPicPr/>
          <p:nvPr/>
        </p:nvPicPr>
        <p:blipFill>
          <a:blip r:embed="rId2"/>
          <a:stretch/>
        </p:blipFill>
        <p:spPr>
          <a:xfrm>
            <a:off x="685800" y="2094120"/>
            <a:ext cx="10058400" cy="3529440"/>
          </a:xfrm>
          <a:prstGeom prst="rect">
            <a:avLst/>
          </a:prstGeom>
          <a:ln w="0">
            <a:noFill/>
          </a:ln>
        </p:spPr>
      </p:pic>
      <p:sp>
        <p:nvSpPr>
          <p:cNvPr id="6" name="Footer Placeholder 5">
            <a:extLst>
              <a:ext uri="{FF2B5EF4-FFF2-40B4-BE49-F238E27FC236}">
                <a16:creationId xmlns:a16="http://schemas.microsoft.com/office/drawing/2014/main" id="{5B72ABC3-9B35-F1E8-5CF6-074E21080AB9}"/>
              </a:ext>
            </a:extLst>
          </p:cNvPr>
          <p:cNvSpPr>
            <a:spLocks noGrp="1"/>
          </p:cNvSpPr>
          <p:nvPr>
            <p:ph type="ftr" idx="7"/>
          </p:nvPr>
        </p:nvSpPr>
        <p:spPr/>
        <p:txBody>
          <a:bodyPr/>
          <a:lstStyle/>
          <a:p>
            <a:r>
              <a:rPr lang="en-US" sz="1200">
                <a:solidFill>
                  <a:schemeClr val="bg1"/>
                </a:solidFill>
              </a:rPr>
              <a:t>Luis Fernando Rodriguez Gutierrez</a:t>
            </a:r>
          </a:p>
          <a:p>
            <a:r>
              <a:rPr lang="en-US" sz="1200">
                <a:solidFill>
                  <a:schemeClr val="bg1"/>
                </a:solidFill>
              </a:rPr>
              <a:t>FH Dortmund, 2025, Master ESE</a:t>
            </a:r>
            <a:endParaRPr lang="en-US" sz="1200" dirty="0">
              <a:solidFill>
                <a:schemeClr val="bg1"/>
              </a:solidFill>
            </a:endParaRPr>
          </a:p>
        </p:txBody>
      </p:sp>
      <p:sp>
        <p:nvSpPr>
          <p:cNvPr id="7" name="Slide Number Placeholder 6">
            <a:extLst>
              <a:ext uri="{FF2B5EF4-FFF2-40B4-BE49-F238E27FC236}">
                <a16:creationId xmlns:a16="http://schemas.microsoft.com/office/drawing/2014/main" id="{6B461449-A6B3-1DF7-4A78-C1817D62012E}"/>
              </a:ext>
            </a:extLst>
          </p:cNvPr>
          <p:cNvSpPr>
            <a:spLocks noGrp="1"/>
          </p:cNvSpPr>
          <p:nvPr>
            <p:ph type="sldNum" idx="8"/>
          </p:nvPr>
        </p:nvSpPr>
        <p:spPr/>
        <p:txBody>
          <a:bodyPr/>
          <a:lstStyle/>
          <a:p>
            <a:fld id="{00165D31-C93C-4278-ABE7-88C88C3DED27}" type="slidenum">
              <a:rPr lang="en-US" smtClean="0"/>
              <a:t>16</a:t>
            </a:fld>
            <a:endParaRPr lang="en-US"/>
          </a:p>
        </p:txBody>
      </p:sp>
      <p:sp>
        <p:nvSpPr>
          <p:cNvPr id="8" name="TextBox 7">
            <a:extLst>
              <a:ext uri="{FF2B5EF4-FFF2-40B4-BE49-F238E27FC236}">
                <a16:creationId xmlns:a16="http://schemas.microsoft.com/office/drawing/2014/main" id="{161C3E58-FD6F-1827-A841-0B5FCC647BC2}"/>
              </a:ext>
            </a:extLst>
          </p:cNvPr>
          <p:cNvSpPr txBox="1"/>
          <p:nvPr/>
        </p:nvSpPr>
        <p:spPr>
          <a:xfrm>
            <a:off x="685800" y="5713040"/>
            <a:ext cx="4007615" cy="461665"/>
          </a:xfrm>
          <a:prstGeom prst="rect">
            <a:avLst/>
          </a:prstGeom>
          <a:noFill/>
        </p:spPr>
        <p:txBody>
          <a:bodyPr wrap="square" rtlCol="0">
            <a:spAutoFit/>
          </a:bodyPr>
          <a:lstStyle/>
          <a:p>
            <a:r>
              <a:rPr lang="en-US" sz="1200" dirty="0"/>
              <a:t>Fig 14, Implementation of the code diagram to illustrate the overall system.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838080" y="365040"/>
            <a:ext cx="10514880" cy="1324800"/>
          </a:xfrm>
          <a:prstGeom prst="rect">
            <a:avLst/>
          </a:prstGeom>
          <a:noFill/>
          <a:ln w="0">
            <a:noFill/>
          </a:ln>
        </p:spPr>
        <p:txBody>
          <a:bodyPr lIns="0" tIns="0" rIns="0" bIns="0" anchor="ctr">
            <a:noAutofit/>
          </a:bodyPr>
          <a:lstStyle/>
          <a:p>
            <a:pPr indent="0" defTabSz="914400">
              <a:lnSpc>
                <a:spcPct val="90000"/>
              </a:lnSpc>
              <a:buNone/>
            </a:pPr>
            <a:r>
              <a:rPr lang="en-US" sz="4400" b="0" strike="noStrike" spc="-1" dirty="0">
                <a:solidFill>
                  <a:schemeClr val="dk1"/>
                </a:solidFill>
                <a:latin typeface="Aptos Display"/>
              </a:rPr>
              <a:t>Method Overview</a:t>
            </a:r>
            <a:br>
              <a:rPr sz="4400" dirty="0"/>
            </a:br>
            <a:r>
              <a:rPr lang="en-US" sz="2800" b="0" i="1" strike="noStrike" spc="-1" dirty="0">
                <a:solidFill>
                  <a:schemeClr val="dk1"/>
                </a:solidFill>
                <a:latin typeface="Aptos Display"/>
              </a:rPr>
              <a:t>Preprocessing and Sensor Fusion</a:t>
            </a:r>
            <a:endParaRPr lang="en-DE" sz="2800" b="0" strike="noStrike" spc="-1" dirty="0">
              <a:solidFill>
                <a:schemeClr val="dk1"/>
              </a:solidFill>
              <a:latin typeface="Aptos"/>
            </a:endParaRPr>
          </a:p>
        </p:txBody>
      </p:sp>
      <p:pic>
        <p:nvPicPr>
          <p:cNvPr id="98" name="Content Placeholder 8" descr="A diagram of a flowchart&#10;&#10;AI-generated content may be incorrect."/>
          <p:cNvPicPr/>
          <p:nvPr/>
        </p:nvPicPr>
        <p:blipFill>
          <a:blip r:embed="rId2">
            <a:alphaModFix amt="50000"/>
          </a:blip>
          <a:stretch/>
        </p:blipFill>
        <p:spPr>
          <a:xfrm>
            <a:off x="838080" y="2020320"/>
            <a:ext cx="10783800" cy="3230640"/>
          </a:xfrm>
          <a:prstGeom prst="rect">
            <a:avLst/>
          </a:prstGeom>
          <a:ln w="0">
            <a:noFill/>
          </a:ln>
        </p:spPr>
      </p:pic>
      <p:sp>
        <p:nvSpPr>
          <p:cNvPr id="99" name="Content Placeholder 8"/>
          <p:cNvSpPr/>
          <p:nvPr/>
        </p:nvSpPr>
        <p:spPr>
          <a:xfrm>
            <a:off x="838080" y="2020320"/>
            <a:ext cx="4224960" cy="3124440"/>
          </a:xfrm>
          <a:prstGeom prst="roundRect">
            <a:avLst>
              <a:gd name="adj" fmla="val 16667"/>
            </a:avLst>
          </a:prstGeom>
          <a:blipFill rotWithShape="0">
            <a:blip r:embed="rId3"/>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100" name="Rectangle: Single Corner Snipped 9"/>
          <p:cNvSpPr/>
          <p:nvPr/>
        </p:nvSpPr>
        <p:spPr>
          <a:xfrm flipH="1">
            <a:off x="4884120" y="3212929"/>
            <a:ext cx="6916680" cy="2456280"/>
          </a:xfrm>
          <a:prstGeom prst="snip1Rect">
            <a:avLst>
              <a:gd name="adj" fmla="val 16667"/>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285840" indent="-285840" defTabSz="914400">
              <a:lnSpc>
                <a:spcPct val="100000"/>
              </a:lnSpc>
              <a:buClr>
                <a:srgbClr val="000000"/>
              </a:buClr>
              <a:buFont typeface="Arial"/>
              <a:buChar char="•"/>
            </a:pPr>
            <a:r>
              <a:rPr lang="en-US" sz="2000" b="0" strike="noStrike" spc="-1" dirty="0">
                <a:solidFill>
                  <a:schemeClr val="dk1"/>
                </a:solidFill>
                <a:latin typeface="Aptos"/>
              </a:rPr>
              <a:t>Rigid-Body Transform: Converts each radar’s local coordinates into the vehicle frame.</a:t>
            </a:r>
            <a:endParaRPr lang="en-US" sz="2000" b="0" strike="noStrike" spc="-1" dirty="0">
              <a:solidFill>
                <a:srgbClr val="000000"/>
              </a:solidFill>
              <a:latin typeface="Arial"/>
            </a:endParaRPr>
          </a:p>
          <a:p>
            <a:pPr marL="285840" indent="-285840" defTabSz="914400">
              <a:lnSpc>
                <a:spcPct val="100000"/>
              </a:lnSpc>
              <a:buClr>
                <a:srgbClr val="000000"/>
              </a:buClr>
              <a:buFont typeface="Arial"/>
              <a:buChar char="•"/>
            </a:pPr>
            <a:r>
              <a:rPr lang="en-US" sz="2000" b="0" strike="noStrike" spc="-1" dirty="0">
                <a:solidFill>
                  <a:schemeClr val="dk1"/>
                </a:solidFill>
                <a:latin typeface="Aptos"/>
              </a:rPr>
              <a:t>Radar Merge: Combines both sensors into one unified point cloud.</a:t>
            </a:r>
            <a:endParaRPr lang="en-US" sz="2000" b="0" strike="noStrike" spc="-1" dirty="0">
              <a:solidFill>
                <a:srgbClr val="000000"/>
              </a:solidFill>
              <a:latin typeface="Arial"/>
            </a:endParaRPr>
          </a:p>
          <a:p>
            <a:pPr marL="285840" indent="-285840" defTabSz="914400">
              <a:lnSpc>
                <a:spcPct val="100000"/>
              </a:lnSpc>
              <a:buClr>
                <a:srgbClr val="000000"/>
              </a:buClr>
              <a:buFont typeface="Arial"/>
              <a:buChar char="•"/>
            </a:pPr>
            <a:r>
              <a:rPr lang="en-US" sz="2000" b="0" strike="noStrike" spc="-1" dirty="0">
                <a:solidFill>
                  <a:schemeClr val="dk1"/>
                </a:solidFill>
                <a:latin typeface="Aptos"/>
              </a:rPr>
              <a:t>IMU Integration: Provides angular rate </a:t>
            </a:r>
            <a:r>
              <a:rPr lang="el-GR" sz="2000" b="0" strike="noStrike" spc="-1" dirty="0">
                <a:solidFill>
                  <a:schemeClr val="dk1"/>
                </a:solidFill>
                <a:latin typeface="Aptos"/>
              </a:rPr>
              <a:t>φ</a:t>
            </a:r>
            <a:r>
              <a:rPr lang="en-US" sz="2000" b="0" strike="noStrike" spc="-1" dirty="0">
                <a:solidFill>
                  <a:schemeClr val="dk1"/>
                </a:solidFill>
                <a:latin typeface="Aptos"/>
              </a:rPr>
              <a:t> and orientation for frame-to-frame alignment.</a:t>
            </a:r>
            <a:endParaRPr lang="en-US" sz="2000" b="0" strike="noStrike" spc="-1" dirty="0">
              <a:solidFill>
                <a:srgbClr val="000000"/>
              </a:solidFill>
              <a:latin typeface="Arial"/>
            </a:endParaRPr>
          </a:p>
          <a:p>
            <a:pPr marL="285840" indent="-285840" defTabSz="914400">
              <a:lnSpc>
                <a:spcPct val="100000"/>
              </a:lnSpc>
              <a:buClr>
                <a:srgbClr val="000000"/>
              </a:buClr>
              <a:buFont typeface="Arial"/>
              <a:buChar char="•"/>
            </a:pPr>
            <a:r>
              <a:rPr lang="en-US" sz="2000" b="0" strike="noStrike" spc="-1" dirty="0">
                <a:solidFill>
                  <a:schemeClr val="dk1"/>
                </a:solidFill>
                <a:latin typeface="Aptos"/>
              </a:rPr>
              <a:t>Frame Aggregation: Build submaps (Q).</a:t>
            </a:r>
            <a:endParaRPr lang="en-US" sz="2000" b="0" strike="noStrike" spc="-1" dirty="0">
              <a:solidFill>
                <a:srgbClr val="000000"/>
              </a:solidFill>
              <a:latin typeface="Arial"/>
            </a:endParaRPr>
          </a:p>
          <a:p>
            <a:pPr marL="743040" lvl="1" indent="-285840" defTabSz="914400">
              <a:lnSpc>
                <a:spcPct val="100000"/>
              </a:lnSpc>
              <a:buClr>
                <a:srgbClr val="000000"/>
              </a:buClr>
              <a:buFont typeface="Arial"/>
              <a:buChar char="•"/>
            </a:pPr>
            <a:r>
              <a:rPr lang="en-US" sz="2000" b="0" strike="noStrike" spc="-1" dirty="0">
                <a:solidFill>
                  <a:schemeClr val="dk1"/>
                </a:solidFill>
                <a:latin typeface="Aptos"/>
              </a:rPr>
              <a:t>Around 10 frames improve spatial sparsity.</a:t>
            </a:r>
            <a:endParaRPr lang="en-US" sz="2000" b="0" strike="noStrike" spc="-1" dirty="0">
              <a:solidFill>
                <a:srgbClr val="000000"/>
              </a:solidFill>
              <a:latin typeface="Arial"/>
            </a:endParaRPr>
          </a:p>
          <a:p>
            <a:pPr algn="ctr" defTabSz="914400">
              <a:lnSpc>
                <a:spcPct val="100000"/>
              </a:lnSpc>
            </a:pPr>
            <a:endParaRPr lang="en-US" sz="2000" b="0" strike="noStrike" spc="-1" dirty="0">
              <a:solidFill>
                <a:srgbClr val="000000"/>
              </a:solidFill>
              <a:latin typeface="Arial"/>
            </a:endParaRPr>
          </a:p>
        </p:txBody>
      </p:sp>
      <p:sp>
        <p:nvSpPr>
          <p:cNvPr id="6" name="Footer Placeholder 5">
            <a:extLst>
              <a:ext uri="{FF2B5EF4-FFF2-40B4-BE49-F238E27FC236}">
                <a16:creationId xmlns:a16="http://schemas.microsoft.com/office/drawing/2014/main" id="{633169FA-7029-1CB2-B9F4-8FF199BF715F}"/>
              </a:ext>
            </a:extLst>
          </p:cNvPr>
          <p:cNvSpPr>
            <a:spLocks noGrp="1"/>
          </p:cNvSpPr>
          <p:nvPr>
            <p:ph type="ftr" idx="7"/>
          </p:nvPr>
        </p:nvSpPr>
        <p:spPr/>
        <p:txBody>
          <a:bodyPr/>
          <a:lstStyle/>
          <a:p>
            <a:r>
              <a:rPr lang="en-US" sz="1200">
                <a:solidFill>
                  <a:schemeClr val="bg1"/>
                </a:solidFill>
              </a:rPr>
              <a:t>Luis Fernando Rodriguez Gutierrez</a:t>
            </a:r>
          </a:p>
          <a:p>
            <a:r>
              <a:rPr lang="en-US" sz="1200">
                <a:solidFill>
                  <a:schemeClr val="bg1"/>
                </a:solidFill>
              </a:rPr>
              <a:t>FH Dortmund, 2025, Master ESE</a:t>
            </a:r>
            <a:endParaRPr lang="en-US" sz="1200" dirty="0">
              <a:solidFill>
                <a:schemeClr val="bg1"/>
              </a:solidFill>
            </a:endParaRPr>
          </a:p>
        </p:txBody>
      </p:sp>
      <p:sp>
        <p:nvSpPr>
          <p:cNvPr id="7" name="Slide Number Placeholder 6">
            <a:extLst>
              <a:ext uri="{FF2B5EF4-FFF2-40B4-BE49-F238E27FC236}">
                <a16:creationId xmlns:a16="http://schemas.microsoft.com/office/drawing/2014/main" id="{885D15E5-C18A-D21D-1709-EE36EE18E5CA}"/>
              </a:ext>
            </a:extLst>
          </p:cNvPr>
          <p:cNvSpPr>
            <a:spLocks noGrp="1"/>
          </p:cNvSpPr>
          <p:nvPr>
            <p:ph type="sldNum" idx="8"/>
          </p:nvPr>
        </p:nvSpPr>
        <p:spPr/>
        <p:txBody>
          <a:bodyPr/>
          <a:lstStyle/>
          <a:p>
            <a:fld id="{00165D31-C93C-4278-ABE7-88C88C3DED27}" type="slidenum">
              <a:rPr lang="en-US" smtClean="0"/>
              <a:t>17</a:t>
            </a:fld>
            <a:endParaRPr lang="en-US"/>
          </a:p>
        </p:txBody>
      </p:sp>
      <p:sp>
        <p:nvSpPr>
          <p:cNvPr id="8" name="TextBox 7">
            <a:extLst>
              <a:ext uri="{FF2B5EF4-FFF2-40B4-BE49-F238E27FC236}">
                <a16:creationId xmlns:a16="http://schemas.microsoft.com/office/drawing/2014/main" id="{A99CE7A3-E5B8-8098-C33C-89DD0D2B3BEE}"/>
              </a:ext>
            </a:extLst>
          </p:cNvPr>
          <p:cNvSpPr txBox="1"/>
          <p:nvPr/>
        </p:nvSpPr>
        <p:spPr>
          <a:xfrm>
            <a:off x="838080" y="5388241"/>
            <a:ext cx="4007615" cy="461665"/>
          </a:xfrm>
          <a:prstGeom prst="rect">
            <a:avLst/>
          </a:prstGeom>
          <a:noFill/>
        </p:spPr>
        <p:txBody>
          <a:bodyPr wrap="square" rtlCol="0">
            <a:spAutoFit/>
          </a:bodyPr>
          <a:lstStyle/>
          <a:p>
            <a:r>
              <a:rPr lang="en-US" sz="1200" dirty="0"/>
              <a:t>Fig 15, Highlight of the pipeline data acquisition and data processing.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838080" y="365040"/>
            <a:ext cx="10514880" cy="1324800"/>
          </a:xfrm>
          <a:prstGeom prst="rect">
            <a:avLst/>
          </a:prstGeom>
          <a:noFill/>
          <a:ln w="0">
            <a:noFill/>
          </a:ln>
        </p:spPr>
        <p:txBody>
          <a:bodyPr lIns="0" tIns="0" rIns="0" bIns="0" anchor="ctr">
            <a:noAutofit/>
          </a:bodyPr>
          <a:lstStyle/>
          <a:p>
            <a:pPr indent="0" defTabSz="914400">
              <a:lnSpc>
                <a:spcPct val="90000"/>
              </a:lnSpc>
              <a:buNone/>
            </a:pPr>
            <a:r>
              <a:rPr lang="en-US" sz="4400" b="0" strike="noStrike" spc="-1" dirty="0">
                <a:solidFill>
                  <a:schemeClr val="dk1"/>
                </a:solidFill>
                <a:latin typeface="Aptos Display"/>
              </a:rPr>
              <a:t>Method Overview</a:t>
            </a:r>
            <a:br>
              <a:rPr sz="4400" dirty="0"/>
            </a:br>
            <a:r>
              <a:rPr lang="en-US" sz="2800" b="0" i="1" strike="noStrike" spc="-1" dirty="0">
                <a:solidFill>
                  <a:schemeClr val="dk1"/>
                </a:solidFill>
                <a:latin typeface="Aptos Display"/>
              </a:rPr>
              <a:t>Preprocessing and Sensor Fusion</a:t>
            </a:r>
            <a:endParaRPr lang="en-DE" sz="2800" b="0" strike="noStrike" spc="-1" dirty="0">
              <a:solidFill>
                <a:schemeClr val="dk1"/>
              </a:solidFill>
              <a:latin typeface="Aptos"/>
            </a:endParaRPr>
          </a:p>
        </p:txBody>
      </p:sp>
      <p:pic>
        <p:nvPicPr>
          <p:cNvPr id="102" name="Content Placeholder 8" descr="A diagram of a flowchart&#10;&#10;AI-generated content may be incorrect."/>
          <p:cNvPicPr/>
          <p:nvPr/>
        </p:nvPicPr>
        <p:blipFill>
          <a:blip r:embed="rId2">
            <a:alphaModFix amt="50000"/>
          </a:blip>
          <a:stretch/>
        </p:blipFill>
        <p:spPr>
          <a:xfrm>
            <a:off x="838080" y="2020320"/>
            <a:ext cx="10783800" cy="3230640"/>
          </a:xfrm>
          <a:prstGeom prst="rect">
            <a:avLst/>
          </a:prstGeom>
          <a:ln w="0">
            <a:noFill/>
          </a:ln>
        </p:spPr>
      </p:pic>
      <p:sp>
        <p:nvSpPr>
          <p:cNvPr id="103" name="Content Placeholder 8"/>
          <p:cNvSpPr/>
          <p:nvPr/>
        </p:nvSpPr>
        <p:spPr>
          <a:xfrm>
            <a:off x="838080" y="2020320"/>
            <a:ext cx="4224960" cy="3124440"/>
          </a:xfrm>
          <a:prstGeom prst="roundRect">
            <a:avLst>
              <a:gd name="adj" fmla="val 16667"/>
            </a:avLst>
          </a:prstGeom>
          <a:blipFill rotWithShape="0">
            <a:blip r:embed="rId3"/>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104" name="Rectangle: Single Corner Snipped 9"/>
          <p:cNvSpPr/>
          <p:nvPr/>
        </p:nvSpPr>
        <p:spPr>
          <a:xfrm flipH="1">
            <a:off x="5274000" y="2961720"/>
            <a:ext cx="6916680" cy="2456280"/>
          </a:xfrm>
          <a:prstGeom prst="snip1Rect">
            <a:avLst>
              <a:gd name="adj" fmla="val 16667"/>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DE" sz="1800" b="0" strike="noStrike" spc="-1">
              <a:solidFill>
                <a:schemeClr val="lt1"/>
              </a:solidFill>
              <a:latin typeface="Aptos"/>
            </a:endParaRPr>
          </a:p>
        </p:txBody>
      </p:sp>
      <p:pic>
        <p:nvPicPr>
          <p:cNvPr id="105" name="Picture 7" descr="A close-up of a number&#10;&#10;AI-generated content may be incorrect."/>
          <p:cNvPicPr/>
          <p:nvPr/>
        </p:nvPicPr>
        <p:blipFill>
          <a:blip r:embed="rId4"/>
          <a:stretch/>
        </p:blipFill>
        <p:spPr>
          <a:xfrm>
            <a:off x="5400720" y="4075920"/>
            <a:ext cx="3209400" cy="933120"/>
          </a:xfrm>
          <a:prstGeom prst="rect">
            <a:avLst/>
          </a:prstGeom>
          <a:ln w="0">
            <a:noFill/>
          </a:ln>
        </p:spPr>
      </p:pic>
      <p:pic>
        <p:nvPicPr>
          <p:cNvPr id="106" name="Picture 11" descr="A close-up of a math problem&#10;&#10;AI-generated content may be incorrect."/>
          <p:cNvPicPr/>
          <p:nvPr/>
        </p:nvPicPr>
        <p:blipFill>
          <a:blip r:embed="rId5"/>
          <a:stretch/>
        </p:blipFill>
        <p:spPr>
          <a:xfrm>
            <a:off x="8925840" y="4118760"/>
            <a:ext cx="3180960" cy="847440"/>
          </a:xfrm>
          <a:prstGeom prst="rect">
            <a:avLst/>
          </a:prstGeom>
          <a:ln w="0">
            <a:noFill/>
          </a:ln>
        </p:spPr>
      </p:pic>
      <p:sp>
        <p:nvSpPr>
          <p:cNvPr id="107" name="TextBox 12"/>
          <p:cNvSpPr/>
          <p:nvPr/>
        </p:nvSpPr>
        <p:spPr>
          <a:xfrm>
            <a:off x="6172200" y="3711240"/>
            <a:ext cx="2036880" cy="36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a:solidFill>
                  <a:schemeClr val="dk1"/>
                </a:solidFill>
                <a:latin typeface="Aptos"/>
              </a:rPr>
              <a:t>Yaw Transform:</a:t>
            </a:r>
            <a:endParaRPr lang="en-US" sz="1800" b="0" strike="noStrike" spc="-1">
              <a:solidFill>
                <a:srgbClr val="000000"/>
              </a:solidFill>
              <a:latin typeface="Arial"/>
            </a:endParaRPr>
          </a:p>
        </p:txBody>
      </p:sp>
      <p:sp>
        <p:nvSpPr>
          <p:cNvPr id="108" name="TextBox 13"/>
          <p:cNvSpPr/>
          <p:nvPr/>
        </p:nvSpPr>
        <p:spPr>
          <a:xfrm>
            <a:off x="9676440" y="3749400"/>
            <a:ext cx="19458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a:solidFill>
                  <a:schemeClr val="dk1"/>
                </a:solidFill>
                <a:latin typeface="Aptos"/>
              </a:rPr>
              <a:t>Pitch Transform:</a:t>
            </a:r>
            <a:endParaRPr lang="en-US" sz="1800" b="0" strike="noStrike" spc="-1">
              <a:solidFill>
                <a:srgbClr val="000000"/>
              </a:solidFill>
              <a:latin typeface="Arial"/>
            </a:endParaRPr>
          </a:p>
        </p:txBody>
      </p:sp>
      <p:sp>
        <p:nvSpPr>
          <p:cNvPr id="6" name="Footer Placeholder 5">
            <a:extLst>
              <a:ext uri="{FF2B5EF4-FFF2-40B4-BE49-F238E27FC236}">
                <a16:creationId xmlns:a16="http://schemas.microsoft.com/office/drawing/2014/main" id="{11E65ADD-CACA-6D43-7DE8-B1DCA0C1477A}"/>
              </a:ext>
            </a:extLst>
          </p:cNvPr>
          <p:cNvSpPr>
            <a:spLocks noGrp="1"/>
          </p:cNvSpPr>
          <p:nvPr>
            <p:ph type="ftr" idx="7"/>
          </p:nvPr>
        </p:nvSpPr>
        <p:spPr/>
        <p:txBody>
          <a:bodyPr/>
          <a:lstStyle/>
          <a:p>
            <a:r>
              <a:rPr lang="en-US" sz="1200">
                <a:solidFill>
                  <a:schemeClr val="bg1"/>
                </a:solidFill>
              </a:rPr>
              <a:t>Luis Fernando Rodriguez Gutierrez</a:t>
            </a:r>
          </a:p>
          <a:p>
            <a:r>
              <a:rPr lang="en-US" sz="1200">
                <a:solidFill>
                  <a:schemeClr val="bg1"/>
                </a:solidFill>
              </a:rPr>
              <a:t>FH Dortmund, 2025, Master ESE</a:t>
            </a:r>
            <a:endParaRPr lang="en-US" sz="1200" dirty="0">
              <a:solidFill>
                <a:schemeClr val="bg1"/>
              </a:solidFill>
            </a:endParaRPr>
          </a:p>
        </p:txBody>
      </p:sp>
      <p:sp>
        <p:nvSpPr>
          <p:cNvPr id="7" name="Slide Number Placeholder 6">
            <a:extLst>
              <a:ext uri="{FF2B5EF4-FFF2-40B4-BE49-F238E27FC236}">
                <a16:creationId xmlns:a16="http://schemas.microsoft.com/office/drawing/2014/main" id="{1D4511AB-F088-9256-CB2F-544D139348D3}"/>
              </a:ext>
            </a:extLst>
          </p:cNvPr>
          <p:cNvSpPr>
            <a:spLocks noGrp="1"/>
          </p:cNvSpPr>
          <p:nvPr>
            <p:ph type="sldNum" idx="8"/>
          </p:nvPr>
        </p:nvSpPr>
        <p:spPr/>
        <p:txBody>
          <a:bodyPr/>
          <a:lstStyle/>
          <a:p>
            <a:fld id="{00165D31-C93C-4278-ABE7-88C88C3DED27}" type="slidenum">
              <a:rPr lang="en-US" smtClean="0"/>
              <a:t>18</a:t>
            </a:fld>
            <a:endParaRPr lang="en-US"/>
          </a:p>
        </p:txBody>
      </p:sp>
      <p:sp>
        <p:nvSpPr>
          <p:cNvPr id="9" name="TextBox 8">
            <a:extLst>
              <a:ext uri="{FF2B5EF4-FFF2-40B4-BE49-F238E27FC236}">
                <a16:creationId xmlns:a16="http://schemas.microsoft.com/office/drawing/2014/main" id="{F4B5E967-F8A2-71DD-7EB4-D75527E367D3}"/>
              </a:ext>
            </a:extLst>
          </p:cNvPr>
          <p:cNvSpPr txBox="1"/>
          <p:nvPr/>
        </p:nvSpPr>
        <p:spPr>
          <a:xfrm>
            <a:off x="5400721" y="5077295"/>
            <a:ext cx="3059992" cy="461665"/>
          </a:xfrm>
          <a:prstGeom prst="rect">
            <a:avLst/>
          </a:prstGeom>
          <a:noFill/>
        </p:spPr>
        <p:txBody>
          <a:bodyPr wrap="square" rtlCol="0">
            <a:spAutoFit/>
          </a:bodyPr>
          <a:lstStyle/>
          <a:p>
            <a:r>
              <a:rPr lang="en-US" sz="1200" dirty="0"/>
              <a:t>Eq 4, Yaw transformation required for the correction of the acquired data.</a:t>
            </a:r>
          </a:p>
        </p:txBody>
      </p:sp>
      <p:sp>
        <p:nvSpPr>
          <p:cNvPr id="10" name="TextBox 9">
            <a:extLst>
              <a:ext uri="{FF2B5EF4-FFF2-40B4-BE49-F238E27FC236}">
                <a16:creationId xmlns:a16="http://schemas.microsoft.com/office/drawing/2014/main" id="{294C7E83-BAF9-4CFC-1287-8659E7EEF665}"/>
              </a:ext>
            </a:extLst>
          </p:cNvPr>
          <p:cNvSpPr txBox="1"/>
          <p:nvPr/>
        </p:nvSpPr>
        <p:spPr>
          <a:xfrm>
            <a:off x="8889878" y="5077294"/>
            <a:ext cx="3180960" cy="461665"/>
          </a:xfrm>
          <a:prstGeom prst="rect">
            <a:avLst/>
          </a:prstGeom>
          <a:noFill/>
        </p:spPr>
        <p:txBody>
          <a:bodyPr wrap="square" rtlCol="0">
            <a:spAutoFit/>
          </a:bodyPr>
          <a:lstStyle/>
          <a:p>
            <a:r>
              <a:rPr lang="en-US" sz="1200" dirty="0"/>
              <a:t>Eq 5, Pitch transformation required for the correction of the acquired data.</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PlaceHolder 1"/>
          <p:cNvSpPr>
            <a:spLocks noGrp="1"/>
          </p:cNvSpPr>
          <p:nvPr>
            <p:ph type="title"/>
          </p:nvPr>
        </p:nvSpPr>
        <p:spPr>
          <a:xfrm>
            <a:off x="838080" y="365040"/>
            <a:ext cx="10514880" cy="1324800"/>
          </a:xfrm>
          <a:prstGeom prst="rect">
            <a:avLst/>
          </a:prstGeom>
          <a:noFill/>
          <a:ln w="0">
            <a:noFill/>
          </a:ln>
        </p:spPr>
        <p:txBody>
          <a:bodyPr lIns="0" tIns="0" rIns="0" bIns="0" anchor="ctr">
            <a:noAutofit/>
          </a:bodyPr>
          <a:lstStyle/>
          <a:p>
            <a:pPr indent="0" defTabSz="914400">
              <a:lnSpc>
                <a:spcPct val="90000"/>
              </a:lnSpc>
              <a:buNone/>
            </a:pPr>
            <a:r>
              <a:rPr lang="en-US" sz="4400" b="0" strike="noStrike" spc="-1" dirty="0">
                <a:solidFill>
                  <a:schemeClr val="dk1"/>
                </a:solidFill>
                <a:latin typeface="Aptos Display"/>
              </a:rPr>
              <a:t>Method Overview</a:t>
            </a:r>
            <a:br>
              <a:rPr sz="4400" dirty="0"/>
            </a:br>
            <a:r>
              <a:rPr lang="en-US" sz="2800" b="0" i="1" strike="noStrike" spc="-1" dirty="0">
                <a:solidFill>
                  <a:schemeClr val="dk1"/>
                </a:solidFill>
                <a:latin typeface="Aptos Display"/>
              </a:rPr>
              <a:t>Preprocessing and Sensor Fusion</a:t>
            </a:r>
            <a:endParaRPr lang="en-DE" sz="2800" b="0" strike="noStrike" spc="-1" dirty="0">
              <a:solidFill>
                <a:schemeClr val="dk1"/>
              </a:solidFill>
              <a:latin typeface="Aptos"/>
            </a:endParaRPr>
          </a:p>
        </p:txBody>
      </p:sp>
      <p:pic>
        <p:nvPicPr>
          <p:cNvPr id="110" name="Content Placeholder 8" descr="A diagram of a flowchart&#10;&#10;AI-generated content may be incorrect."/>
          <p:cNvPicPr/>
          <p:nvPr/>
        </p:nvPicPr>
        <p:blipFill>
          <a:blip r:embed="rId2">
            <a:alphaModFix amt="50000"/>
          </a:blip>
          <a:stretch/>
        </p:blipFill>
        <p:spPr>
          <a:xfrm>
            <a:off x="838080" y="2020320"/>
            <a:ext cx="10783800" cy="3230640"/>
          </a:xfrm>
          <a:prstGeom prst="rect">
            <a:avLst/>
          </a:prstGeom>
          <a:ln w="0">
            <a:noFill/>
          </a:ln>
        </p:spPr>
      </p:pic>
      <p:sp>
        <p:nvSpPr>
          <p:cNvPr id="111" name="Content Placeholder 8"/>
          <p:cNvSpPr/>
          <p:nvPr/>
        </p:nvSpPr>
        <p:spPr>
          <a:xfrm>
            <a:off x="838080" y="2020320"/>
            <a:ext cx="4224960" cy="3124440"/>
          </a:xfrm>
          <a:prstGeom prst="roundRect">
            <a:avLst>
              <a:gd name="adj" fmla="val 16667"/>
            </a:avLst>
          </a:prstGeom>
          <a:blipFill rotWithShape="0">
            <a:blip r:embed="rId3"/>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112" name="Rectangle: Single Corner Snipped 9"/>
          <p:cNvSpPr/>
          <p:nvPr/>
        </p:nvSpPr>
        <p:spPr>
          <a:xfrm flipH="1">
            <a:off x="5274000" y="2961720"/>
            <a:ext cx="6916680" cy="2456280"/>
          </a:xfrm>
          <a:prstGeom prst="snip1Rect">
            <a:avLst>
              <a:gd name="adj" fmla="val 16667"/>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DE" sz="1800" b="0" strike="noStrike" spc="-1">
              <a:solidFill>
                <a:schemeClr val="lt1"/>
              </a:solidFill>
              <a:latin typeface="Aptos"/>
            </a:endParaRPr>
          </a:p>
        </p:txBody>
      </p:sp>
      <p:pic>
        <p:nvPicPr>
          <p:cNvPr id="113" name="Picture 11" descr="A graph with different colored dots&#10;&#10;AI-generated content may be incorrect."/>
          <p:cNvPicPr/>
          <p:nvPr/>
        </p:nvPicPr>
        <p:blipFill>
          <a:blip r:embed="rId4"/>
          <a:stretch/>
        </p:blipFill>
        <p:spPr>
          <a:xfrm>
            <a:off x="5715000" y="3124440"/>
            <a:ext cx="4846320" cy="2293560"/>
          </a:xfrm>
          <a:prstGeom prst="rect">
            <a:avLst/>
          </a:prstGeom>
          <a:ln w="0">
            <a:noFill/>
          </a:ln>
        </p:spPr>
      </p:pic>
      <p:sp>
        <p:nvSpPr>
          <p:cNvPr id="6" name="Footer Placeholder 5">
            <a:extLst>
              <a:ext uri="{FF2B5EF4-FFF2-40B4-BE49-F238E27FC236}">
                <a16:creationId xmlns:a16="http://schemas.microsoft.com/office/drawing/2014/main" id="{0FFB4F12-978C-C2A0-A033-67C1C50F5C1B}"/>
              </a:ext>
            </a:extLst>
          </p:cNvPr>
          <p:cNvSpPr>
            <a:spLocks noGrp="1"/>
          </p:cNvSpPr>
          <p:nvPr>
            <p:ph type="ftr" idx="7"/>
          </p:nvPr>
        </p:nvSpPr>
        <p:spPr/>
        <p:txBody>
          <a:bodyPr/>
          <a:lstStyle/>
          <a:p>
            <a:r>
              <a:rPr lang="en-US" sz="1200">
                <a:solidFill>
                  <a:schemeClr val="bg1"/>
                </a:solidFill>
              </a:rPr>
              <a:t>Luis Fernando Rodriguez Gutierrez</a:t>
            </a:r>
          </a:p>
          <a:p>
            <a:r>
              <a:rPr lang="en-US" sz="1200">
                <a:solidFill>
                  <a:schemeClr val="bg1"/>
                </a:solidFill>
              </a:rPr>
              <a:t>FH Dortmund, 2025, Master ESE</a:t>
            </a:r>
            <a:endParaRPr lang="en-US" sz="1200" dirty="0">
              <a:solidFill>
                <a:schemeClr val="bg1"/>
              </a:solidFill>
            </a:endParaRPr>
          </a:p>
        </p:txBody>
      </p:sp>
      <p:sp>
        <p:nvSpPr>
          <p:cNvPr id="7" name="Slide Number Placeholder 6">
            <a:extLst>
              <a:ext uri="{FF2B5EF4-FFF2-40B4-BE49-F238E27FC236}">
                <a16:creationId xmlns:a16="http://schemas.microsoft.com/office/drawing/2014/main" id="{0AA70094-DC69-65ED-C21C-D4E87259A62F}"/>
              </a:ext>
            </a:extLst>
          </p:cNvPr>
          <p:cNvSpPr>
            <a:spLocks noGrp="1"/>
          </p:cNvSpPr>
          <p:nvPr>
            <p:ph type="sldNum" idx="8"/>
          </p:nvPr>
        </p:nvSpPr>
        <p:spPr/>
        <p:txBody>
          <a:bodyPr/>
          <a:lstStyle/>
          <a:p>
            <a:fld id="{00165D31-C93C-4278-ABE7-88C88C3DED27}" type="slidenum">
              <a:rPr lang="en-US" smtClean="0"/>
              <a:t>19</a:t>
            </a:fld>
            <a:endParaRPr lang="en-US"/>
          </a:p>
        </p:txBody>
      </p:sp>
      <p:sp>
        <p:nvSpPr>
          <p:cNvPr id="8" name="TextBox 7">
            <a:extLst>
              <a:ext uri="{FF2B5EF4-FFF2-40B4-BE49-F238E27FC236}">
                <a16:creationId xmlns:a16="http://schemas.microsoft.com/office/drawing/2014/main" id="{47199A8E-B5F4-3223-0B7E-5EF4C5E87E6A}"/>
              </a:ext>
            </a:extLst>
          </p:cNvPr>
          <p:cNvSpPr txBox="1"/>
          <p:nvPr/>
        </p:nvSpPr>
        <p:spPr>
          <a:xfrm>
            <a:off x="5715000" y="5489387"/>
            <a:ext cx="4007615" cy="461665"/>
          </a:xfrm>
          <a:prstGeom prst="rect">
            <a:avLst/>
          </a:prstGeom>
          <a:noFill/>
        </p:spPr>
        <p:txBody>
          <a:bodyPr wrap="square" rtlCol="0">
            <a:spAutoFit/>
          </a:bodyPr>
          <a:lstStyle/>
          <a:p>
            <a:r>
              <a:rPr lang="en-US" sz="1200" dirty="0"/>
              <a:t>Fig 16, Dual-radar point cloud before the required transforms.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PlaceHolder 1"/>
          <p:cNvSpPr>
            <a:spLocks noGrp="1"/>
          </p:cNvSpPr>
          <p:nvPr>
            <p:ph type="title"/>
          </p:nvPr>
        </p:nvSpPr>
        <p:spPr>
          <a:xfrm>
            <a:off x="838080" y="365040"/>
            <a:ext cx="10514880" cy="1324800"/>
          </a:xfrm>
          <a:prstGeom prst="rect">
            <a:avLst/>
          </a:prstGeom>
          <a:noFill/>
          <a:ln w="0">
            <a:noFill/>
          </a:ln>
        </p:spPr>
        <p:txBody>
          <a:bodyPr lIns="91440" tIns="45720" rIns="91440" bIns="45720" anchor="ctr">
            <a:noAutofit/>
          </a:bodyPr>
          <a:lstStyle/>
          <a:p>
            <a:pPr indent="0" defTabSz="914400">
              <a:lnSpc>
                <a:spcPct val="90000"/>
              </a:lnSpc>
              <a:buNone/>
              <a:tabLst>
                <a:tab pos="0" algn="l"/>
              </a:tabLst>
            </a:pPr>
            <a:r>
              <a:rPr lang="en-US" sz="4400" b="0" strike="noStrike" spc="-1" dirty="0">
                <a:solidFill>
                  <a:schemeClr val="dk1"/>
                </a:solidFill>
                <a:latin typeface="Aptos Display"/>
              </a:rPr>
              <a:t>Project Overview</a:t>
            </a:r>
            <a:endParaRPr lang="en-DE" sz="4400" b="0" strike="noStrike" spc="-1" dirty="0">
              <a:solidFill>
                <a:schemeClr val="dk1"/>
              </a:solidFill>
              <a:latin typeface="Aptos"/>
            </a:endParaRPr>
          </a:p>
        </p:txBody>
      </p:sp>
      <p:sp>
        <p:nvSpPr>
          <p:cNvPr id="38" name="TextBox 10"/>
          <p:cNvSpPr/>
          <p:nvPr/>
        </p:nvSpPr>
        <p:spPr>
          <a:xfrm>
            <a:off x="6580682" y="1844677"/>
            <a:ext cx="4872960" cy="316864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2000" b="0" strike="noStrike" spc="-1" dirty="0">
                <a:solidFill>
                  <a:schemeClr val="dk1"/>
                </a:solidFill>
                <a:latin typeface="Aptos"/>
              </a:rPr>
              <a:t>This project investigates radar-based ego-motion estimations using </a:t>
            </a:r>
            <a:r>
              <a:rPr lang="en-US" sz="2000" b="0" strike="noStrike" spc="-1" dirty="0" err="1">
                <a:solidFill>
                  <a:schemeClr val="dk1"/>
                </a:solidFill>
                <a:latin typeface="Aptos"/>
              </a:rPr>
              <a:t>mmWave</a:t>
            </a:r>
            <a:r>
              <a:rPr lang="en-US" sz="2000" b="0" strike="noStrike" spc="-1" dirty="0">
                <a:solidFill>
                  <a:schemeClr val="dk1"/>
                </a:solidFill>
                <a:latin typeface="Aptos"/>
              </a:rPr>
              <a:t> sensors and inertial measurements units (IMU) as foundation for autonomous navigation and SLAM.</a:t>
            </a:r>
            <a:endParaRPr lang="en-US" sz="2000" b="0" strike="noStrike" spc="-1" dirty="0">
              <a:solidFill>
                <a:srgbClr val="000000"/>
              </a:solidFill>
              <a:latin typeface="Arial"/>
            </a:endParaRPr>
          </a:p>
          <a:p>
            <a:pPr defTabSz="914400">
              <a:lnSpc>
                <a:spcPct val="100000"/>
              </a:lnSpc>
            </a:pPr>
            <a:r>
              <a:rPr lang="en-US" sz="2000" b="0" strike="noStrike" spc="-1" dirty="0">
                <a:solidFill>
                  <a:schemeClr val="dk1"/>
                </a:solidFill>
                <a:latin typeface="Aptos"/>
              </a:rPr>
              <a:t>The focus is on deriving vehicle motion (translation and rotation) from sparse point clouds, enhanced by Doppler and IMU data. This while keeping compute and sensor cost practical for embedded use.</a:t>
            </a:r>
            <a:endParaRPr lang="en-US" sz="2000" b="0" strike="noStrike" spc="-1" dirty="0">
              <a:solidFill>
                <a:srgbClr val="000000"/>
              </a:solidFill>
              <a:latin typeface="Arial"/>
            </a:endParaRPr>
          </a:p>
        </p:txBody>
      </p:sp>
      <p:pic>
        <p:nvPicPr>
          <p:cNvPr id="39" name="Picture 2"/>
          <p:cNvPicPr/>
          <p:nvPr/>
        </p:nvPicPr>
        <p:blipFill>
          <a:blip r:embed="rId3"/>
          <a:srcRect l="26644" t="28563" r="32292"/>
          <a:stretch/>
        </p:blipFill>
        <p:spPr>
          <a:xfrm>
            <a:off x="838080" y="1690560"/>
            <a:ext cx="4773240" cy="3836880"/>
          </a:xfrm>
          <a:prstGeom prst="rect">
            <a:avLst/>
          </a:prstGeom>
          <a:ln w="0">
            <a:noFill/>
          </a:ln>
        </p:spPr>
      </p:pic>
      <p:sp>
        <p:nvSpPr>
          <p:cNvPr id="5" name="Footer Placeholder 4">
            <a:extLst>
              <a:ext uri="{FF2B5EF4-FFF2-40B4-BE49-F238E27FC236}">
                <a16:creationId xmlns:a16="http://schemas.microsoft.com/office/drawing/2014/main" id="{C8A4FDB4-CEB6-0F60-8543-BCFEB3F9D743}"/>
              </a:ext>
            </a:extLst>
          </p:cNvPr>
          <p:cNvSpPr>
            <a:spLocks noGrp="1"/>
          </p:cNvSpPr>
          <p:nvPr>
            <p:ph type="ftr" idx="4"/>
          </p:nvPr>
        </p:nvSpPr>
        <p:spPr/>
        <p:txBody>
          <a:bodyPr/>
          <a:lstStyle/>
          <a:p>
            <a:r>
              <a:rPr lang="en-US" sz="1200">
                <a:solidFill>
                  <a:schemeClr val="bg1"/>
                </a:solidFill>
              </a:rPr>
              <a:t>Luis Fernando Rodriguez Gutierrez</a:t>
            </a:r>
          </a:p>
          <a:p>
            <a:r>
              <a:rPr lang="en-US" sz="1200">
                <a:solidFill>
                  <a:schemeClr val="bg1"/>
                </a:solidFill>
              </a:rPr>
              <a:t>FH Dortmund, 2025, Master ESE</a:t>
            </a:r>
            <a:endParaRPr lang="en-US" sz="1200" dirty="0">
              <a:solidFill>
                <a:schemeClr val="bg1"/>
              </a:solidFill>
            </a:endParaRPr>
          </a:p>
        </p:txBody>
      </p:sp>
      <p:sp>
        <p:nvSpPr>
          <p:cNvPr id="6" name="Slide Number Placeholder 5">
            <a:extLst>
              <a:ext uri="{FF2B5EF4-FFF2-40B4-BE49-F238E27FC236}">
                <a16:creationId xmlns:a16="http://schemas.microsoft.com/office/drawing/2014/main" id="{9113727D-35CC-BA76-5761-A47E5F4549CF}"/>
              </a:ext>
            </a:extLst>
          </p:cNvPr>
          <p:cNvSpPr>
            <a:spLocks noGrp="1"/>
          </p:cNvSpPr>
          <p:nvPr>
            <p:ph type="sldNum" idx="5"/>
          </p:nvPr>
        </p:nvSpPr>
        <p:spPr/>
        <p:txBody>
          <a:bodyPr/>
          <a:lstStyle/>
          <a:p>
            <a:fld id="{CBD1E90E-ED2F-461A-B531-940F592942CB}" type="slidenum">
              <a:rPr lang="en-US" smtClean="0"/>
              <a:t>2</a:t>
            </a:fld>
            <a:endParaRPr lang="en-US"/>
          </a:p>
        </p:txBody>
      </p:sp>
      <p:sp>
        <p:nvSpPr>
          <p:cNvPr id="7" name="TextBox 6">
            <a:extLst>
              <a:ext uri="{FF2B5EF4-FFF2-40B4-BE49-F238E27FC236}">
                <a16:creationId xmlns:a16="http://schemas.microsoft.com/office/drawing/2014/main" id="{3A073897-1DA1-0583-C5F8-C8BC4B7976CC}"/>
              </a:ext>
            </a:extLst>
          </p:cNvPr>
          <p:cNvSpPr txBox="1"/>
          <p:nvPr/>
        </p:nvSpPr>
        <p:spPr>
          <a:xfrm>
            <a:off x="753626" y="5546422"/>
            <a:ext cx="4007615" cy="276999"/>
          </a:xfrm>
          <a:prstGeom prst="rect">
            <a:avLst/>
          </a:prstGeom>
          <a:noFill/>
        </p:spPr>
        <p:txBody>
          <a:bodyPr wrap="square" rtlCol="0">
            <a:spAutoFit/>
          </a:bodyPr>
          <a:lstStyle/>
          <a:p>
            <a:r>
              <a:rPr lang="en-US" sz="1200" dirty="0"/>
              <a:t>Fig 2, Laboratory scenario with test vehicle.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PlaceHolder 1"/>
          <p:cNvSpPr>
            <a:spLocks noGrp="1"/>
          </p:cNvSpPr>
          <p:nvPr>
            <p:ph type="title"/>
          </p:nvPr>
        </p:nvSpPr>
        <p:spPr>
          <a:xfrm>
            <a:off x="838080" y="365040"/>
            <a:ext cx="10514880" cy="1324800"/>
          </a:xfrm>
          <a:prstGeom prst="rect">
            <a:avLst/>
          </a:prstGeom>
          <a:noFill/>
          <a:ln w="0">
            <a:noFill/>
          </a:ln>
        </p:spPr>
        <p:txBody>
          <a:bodyPr lIns="0" tIns="0" rIns="0" bIns="0" anchor="ctr">
            <a:noAutofit/>
          </a:bodyPr>
          <a:lstStyle/>
          <a:p>
            <a:pPr indent="0" defTabSz="914400">
              <a:lnSpc>
                <a:spcPct val="90000"/>
              </a:lnSpc>
              <a:buNone/>
            </a:pPr>
            <a:r>
              <a:rPr lang="en-US" sz="4400" b="0" strike="noStrike" spc="-1" dirty="0">
                <a:solidFill>
                  <a:schemeClr val="dk1"/>
                </a:solidFill>
                <a:latin typeface="Aptos Display"/>
              </a:rPr>
              <a:t>Method Overview</a:t>
            </a:r>
            <a:br>
              <a:rPr sz="4400" dirty="0"/>
            </a:br>
            <a:r>
              <a:rPr lang="en-US" sz="2800" b="0" i="1" strike="noStrike" spc="-1" dirty="0">
                <a:solidFill>
                  <a:schemeClr val="dk1"/>
                </a:solidFill>
                <a:latin typeface="Aptos Display"/>
              </a:rPr>
              <a:t>Preprocessing and Sensor Fusion</a:t>
            </a:r>
            <a:endParaRPr lang="en-DE" sz="2800" b="0" strike="noStrike" spc="-1" dirty="0">
              <a:solidFill>
                <a:schemeClr val="dk1"/>
              </a:solidFill>
              <a:latin typeface="Aptos"/>
            </a:endParaRPr>
          </a:p>
        </p:txBody>
      </p:sp>
      <p:pic>
        <p:nvPicPr>
          <p:cNvPr id="115" name="Content Placeholder 8" descr="A diagram of a flowchart&#10;&#10;AI-generated content may be incorrect."/>
          <p:cNvPicPr/>
          <p:nvPr/>
        </p:nvPicPr>
        <p:blipFill>
          <a:blip r:embed="rId2">
            <a:alphaModFix amt="50000"/>
          </a:blip>
          <a:stretch/>
        </p:blipFill>
        <p:spPr>
          <a:xfrm>
            <a:off x="838080" y="2020320"/>
            <a:ext cx="10783800" cy="3230640"/>
          </a:xfrm>
          <a:prstGeom prst="rect">
            <a:avLst/>
          </a:prstGeom>
          <a:ln w="0">
            <a:noFill/>
          </a:ln>
        </p:spPr>
      </p:pic>
      <p:sp>
        <p:nvSpPr>
          <p:cNvPr id="116" name="Content Placeholder 8"/>
          <p:cNvSpPr/>
          <p:nvPr/>
        </p:nvSpPr>
        <p:spPr>
          <a:xfrm>
            <a:off x="838080" y="2020320"/>
            <a:ext cx="4224960" cy="3124440"/>
          </a:xfrm>
          <a:prstGeom prst="roundRect">
            <a:avLst>
              <a:gd name="adj" fmla="val 16667"/>
            </a:avLst>
          </a:prstGeom>
          <a:blipFill rotWithShape="0">
            <a:blip r:embed="rId3"/>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117" name="Rectangle: Single Corner Snipped 9"/>
          <p:cNvSpPr/>
          <p:nvPr/>
        </p:nvSpPr>
        <p:spPr>
          <a:xfrm flipH="1">
            <a:off x="5274000" y="2961720"/>
            <a:ext cx="6916680" cy="2456280"/>
          </a:xfrm>
          <a:prstGeom prst="snip1Rect">
            <a:avLst>
              <a:gd name="adj" fmla="val 16667"/>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DE" sz="1800" b="0" strike="noStrike" spc="-1">
              <a:solidFill>
                <a:schemeClr val="lt1"/>
              </a:solidFill>
              <a:latin typeface="Aptos"/>
            </a:endParaRPr>
          </a:p>
        </p:txBody>
      </p:sp>
      <p:pic>
        <p:nvPicPr>
          <p:cNvPr id="118" name="Picture 7" descr="A graph paper with many colored dots&#10;&#10;AI-generated content may be incorrect."/>
          <p:cNvPicPr/>
          <p:nvPr/>
        </p:nvPicPr>
        <p:blipFill>
          <a:blip r:embed="rId4"/>
          <a:stretch/>
        </p:blipFill>
        <p:spPr>
          <a:xfrm>
            <a:off x="5715000" y="3272400"/>
            <a:ext cx="4747320" cy="2103120"/>
          </a:xfrm>
          <a:prstGeom prst="rect">
            <a:avLst/>
          </a:prstGeom>
          <a:ln w="0">
            <a:noFill/>
          </a:ln>
        </p:spPr>
      </p:pic>
      <p:sp>
        <p:nvSpPr>
          <p:cNvPr id="6" name="Footer Placeholder 5">
            <a:extLst>
              <a:ext uri="{FF2B5EF4-FFF2-40B4-BE49-F238E27FC236}">
                <a16:creationId xmlns:a16="http://schemas.microsoft.com/office/drawing/2014/main" id="{263EAA81-45C4-E3E5-F9A6-CB0263ED8320}"/>
              </a:ext>
            </a:extLst>
          </p:cNvPr>
          <p:cNvSpPr>
            <a:spLocks noGrp="1"/>
          </p:cNvSpPr>
          <p:nvPr>
            <p:ph type="ftr" idx="7"/>
          </p:nvPr>
        </p:nvSpPr>
        <p:spPr/>
        <p:txBody>
          <a:bodyPr/>
          <a:lstStyle/>
          <a:p>
            <a:r>
              <a:rPr lang="en-US" sz="1200">
                <a:solidFill>
                  <a:schemeClr val="bg1"/>
                </a:solidFill>
              </a:rPr>
              <a:t>Luis Fernando Rodriguez Gutierrez</a:t>
            </a:r>
          </a:p>
          <a:p>
            <a:r>
              <a:rPr lang="en-US" sz="1200">
                <a:solidFill>
                  <a:schemeClr val="bg1"/>
                </a:solidFill>
              </a:rPr>
              <a:t>FH Dortmund, 2025, Master ESE</a:t>
            </a:r>
            <a:endParaRPr lang="en-US" sz="1200" dirty="0">
              <a:solidFill>
                <a:schemeClr val="bg1"/>
              </a:solidFill>
            </a:endParaRPr>
          </a:p>
        </p:txBody>
      </p:sp>
      <p:sp>
        <p:nvSpPr>
          <p:cNvPr id="7" name="Slide Number Placeholder 6">
            <a:extLst>
              <a:ext uri="{FF2B5EF4-FFF2-40B4-BE49-F238E27FC236}">
                <a16:creationId xmlns:a16="http://schemas.microsoft.com/office/drawing/2014/main" id="{AC02B0BC-3989-2912-7B41-D53B7EA982FC}"/>
              </a:ext>
            </a:extLst>
          </p:cNvPr>
          <p:cNvSpPr>
            <a:spLocks noGrp="1"/>
          </p:cNvSpPr>
          <p:nvPr>
            <p:ph type="sldNum" idx="8"/>
          </p:nvPr>
        </p:nvSpPr>
        <p:spPr/>
        <p:txBody>
          <a:bodyPr/>
          <a:lstStyle/>
          <a:p>
            <a:fld id="{00165D31-C93C-4278-ABE7-88C88C3DED27}" type="slidenum">
              <a:rPr lang="en-US" smtClean="0"/>
              <a:t>20</a:t>
            </a:fld>
            <a:endParaRPr lang="en-US"/>
          </a:p>
        </p:txBody>
      </p:sp>
      <p:sp>
        <p:nvSpPr>
          <p:cNvPr id="8" name="TextBox 7">
            <a:extLst>
              <a:ext uri="{FF2B5EF4-FFF2-40B4-BE49-F238E27FC236}">
                <a16:creationId xmlns:a16="http://schemas.microsoft.com/office/drawing/2014/main" id="{299F61E5-C307-6C15-E8D1-26E2AF574736}"/>
              </a:ext>
            </a:extLst>
          </p:cNvPr>
          <p:cNvSpPr txBox="1"/>
          <p:nvPr/>
        </p:nvSpPr>
        <p:spPr>
          <a:xfrm>
            <a:off x="5715000" y="5489387"/>
            <a:ext cx="4007615" cy="276999"/>
          </a:xfrm>
          <a:prstGeom prst="rect">
            <a:avLst/>
          </a:prstGeom>
          <a:noFill/>
        </p:spPr>
        <p:txBody>
          <a:bodyPr wrap="square" rtlCol="0">
            <a:spAutoFit/>
          </a:bodyPr>
          <a:lstStyle/>
          <a:p>
            <a:r>
              <a:rPr lang="en-US" sz="1200" dirty="0"/>
              <a:t>Fig 17, Dual-radar system after the required transforms.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laceHolder 1"/>
          <p:cNvSpPr>
            <a:spLocks noGrp="1"/>
          </p:cNvSpPr>
          <p:nvPr>
            <p:ph type="title"/>
          </p:nvPr>
        </p:nvSpPr>
        <p:spPr>
          <a:xfrm>
            <a:off x="838080" y="365040"/>
            <a:ext cx="10514880" cy="1324800"/>
          </a:xfrm>
          <a:prstGeom prst="rect">
            <a:avLst/>
          </a:prstGeom>
          <a:noFill/>
          <a:ln w="0">
            <a:noFill/>
          </a:ln>
        </p:spPr>
        <p:txBody>
          <a:bodyPr lIns="0" tIns="0" rIns="0" bIns="0" anchor="ctr">
            <a:noAutofit/>
          </a:bodyPr>
          <a:lstStyle/>
          <a:p>
            <a:pPr indent="0" defTabSz="914400">
              <a:lnSpc>
                <a:spcPct val="90000"/>
              </a:lnSpc>
              <a:buNone/>
            </a:pPr>
            <a:r>
              <a:rPr lang="en-US" sz="4400" b="0" strike="noStrike" spc="-1" dirty="0">
                <a:solidFill>
                  <a:schemeClr val="dk1"/>
                </a:solidFill>
                <a:latin typeface="Aptos Display"/>
              </a:rPr>
              <a:t>Method Overview</a:t>
            </a:r>
            <a:br>
              <a:rPr sz="4400" dirty="0"/>
            </a:br>
            <a:r>
              <a:rPr lang="en-US" sz="2800" b="0" i="1" strike="noStrike" spc="-1" dirty="0">
                <a:solidFill>
                  <a:schemeClr val="dk1"/>
                </a:solidFill>
                <a:latin typeface="Aptos Display"/>
              </a:rPr>
              <a:t>Filtering Point Selection</a:t>
            </a:r>
            <a:endParaRPr lang="en-DE" sz="2800" b="0" strike="noStrike" spc="-1" dirty="0">
              <a:solidFill>
                <a:schemeClr val="dk1"/>
              </a:solidFill>
              <a:latin typeface="Aptos"/>
            </a:endParaRPr>
          </a:p>
        </p:txBody>
      </p:sp>
      <p:pic>
        <p:nvPicPr>
          <p:cNvPr id="120" name="Content Placeholder 8" descr="A diagram of a flowchart&#10;&#10;AI-generated content may be incorrect."/>
          <p:cNvPicPr/>
          <p:nvPr/>
        </p:nvPicPr>
        <p:blipFill>
          <a:blip r:embed="rId2">
            <a:alphaModFix amt="50000"/>
          </a:blip>
          <a:stretch/>
        </p:blipFill>
        <p:spPr>
          <a:xfrm>
            <a:off x="838080" y="2020320"/>
            <a:ext cx="10783800" cy="3230640"/>
          </a:xfrm>
          <a:prstGeom prst="rect">
            <a:avLst/>
          </a:prstGeom>
          <a:ln w="0">
            <a:noFill/>
          </a:ln>
        </p:spPr>
      </p:pic>
      <p:sp>
        <p:nvSpPr>
          <p:cNvPr id="121" name="Content Placeholder 8"/>
          <p:cNvSpPr/>
          <p:nvPr/>
        </p:nvSpPr>
        <p:spPr>
          <a:xfrm>
            <a:off x="5274720" y="2142720"/>
            <a:ext cx="989280" cy="818640"/>
          </a:xfrm>
          <a:prstGeom prst="roundRect">
            <a:avLst>
              <a:gd name="adj" fmla="val 16667"/>
            </a:avLst>
          </a:prstGeom>
          <a:blipFill rotWithShape="0">
            <a:blip r:embed="rId3"/>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122" name="Rectangle: Single Corner Snipped 9"/>
          <p:cNvSpPr/>
          <p:nvPr/>
        </p:nvSpPr>
        <p:spPr>
          <a:xfrm flipH="1">
            <a:off x="5012742" y="3083760"/>
            <a:ext cx="6916680" cy="2456280"/>
          </a:xfrm>
          <a:prstGeom prst="snip1Rect">
            <a:avLst>
              <a:gd name="adj" fmla="val 16667"/>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defTabSz="914400">
              <a:lnSpc>
                <a:spcPct val="100000"/>
              </a:lnSpc>
            </a:pPr>
            <a:r>
              <a:rPr lang="en-US" sz="2000" b="0" strike="noStrike" spc="-1" dirty="0">
                <a:solidFill>
                  <a:schemeClr val="dk1"/>
                </a:solidFill>
                <a:latin typeface="Aptos"/>
              </a:rPr>
              <a:t>Removal of invalid spatial values and low-SNR points.</a:t>
            </a:r>
            <a:endParaRPr lang="en-US" sz="2000" b="0" strike="noStrike" spc="-1" dirty="0">
              <a:solidFill>
                <a:srgbClr val="000000"/>
              </a:solidFill>
              <a:latin typeface="Arial"/>
            </a:endParaRPr>
          </a:p>
          <a:p>
            <a:pPr marL="285840" indent="-285840" defTabSz="914400">
              <a:lnSpc>
                <a:spcPct val="100000"/>
              </a:lnSpc>
              <a:buClr>
                <a:srgbClr val="000000"/>
              </a:buClr>
              <a:buFont typeface="Arial"/>
              <a:buChar char="•"/>
            </a:pPr>
            <a:r>
              <a:rPr lang="en-US" sz="2000" b="0" strike="noStrike" spc="-1" dirty="0">
                <a:solidFill>
                  <a:schemeClr val="dk1"/>
                </a:solidFill>
                <a:latin typeface="Aptos"/>
              </a:rPr>
              <a:t>Cartesian Coordinate</a:t>
            </a:r>
            <a:endParaRPr lang="en-US" sz="2000" b="0" strike="noStrike" spc="-1" dirty="0">
              <a:solidFill>
                <a:srgbClr val="000000"/>
              </a:solidFill>
              <a:latin typeface="Arial"/>
            </a:endParaRPr>
          </a:p>
          <a:p>
            <a:pPr marL="285840" indent="-285840" defTabSz="914400">
              <a:lnSpc>
                <a:spcPct val="100000"/>
              </a:lnSpc>
              <a:buClr>
                <a:srgbClr val="000000"/>
              </a:buClr>
              <a:buFont typeface="Arial"/>
              <a:buChar char="•"/>
            </a:pPr>
            <a:r>
              <a:rPr lang="en-US" sz="2000" b="0" strike="noStrike" spc="-1" dirty="0">
                <a:solidFill>
                  <a:schemeClr val="dk1"/>
                </a:solidFill>
                <a:latin typeface="Aptos"/>
              </a:rPr>
              <a:t>SNR Filter</a:t>
            </a:r>
            <a:endParaRPr lang="en-US" sz="2000" b="0" strike="noStrike" spc="-1" dirty="0">
              <a:solidFill>
                <a:srgbClr val="000000"/>
              </a:solidFill>
              <a:latin typeface="Arial"/>
            </a:endParaRPr>
          </a:p>
          <a:p>
            <a:pPr algn="ctr" defTabSz="914400">
              <a:lnSpc>
                <a:spcPct val="100000"/>
              </a:lnSpc>
            </a:pPr>
            <a:endParaRPr lang="en-US" sz="2000" b="0" strike="noStrike" spc="-1" dirty="0">
              <a:solidFill>
                <a:srgbClr val="000000"/>
              </a:solidFill>
              <a:latin typeface="Arial"/>
            </a:endParaRPr>
          </a:p>
        </p:txBody>
      </p:sp>
      <p:sp>
        <p:nvSpPr>
          <p:cNvPr id="6" name="Footer Placeholder 5">
            <a:extLst>
              <a:ext uri="{FF2B5EF4-FFF2-40B4-BE49-F238E27FC236}">
                <a16:creationId xmlns:a16="http://schemas.microsoft.com/office/drawing/2014/main" id="{3BE78F26-5289-658B-42CE-1DE633BEADE5}"/>
              </a:ext>
            </a:extLst>
          </p:cNvPr>
          <p:cNvSpPr>
            <a:spLocks noGrp="1"/>
          </p:cNvSpPr>
          <p:nvPr>
            <p:ph type="ftr" idx="7"/>
          </p:nvPr>
        </p:nvSpPr>
        <p:spPr/>
        <p:txBody>
          <a:bodyPr/>
          <a:lstStyle/>
          <a:p>
            <a:r>
              <a:rPr lang="en-US" sz="1200">
                <a:solidFill>
                  <a:schemeClr val="bg1"/>
                </a:solidFill>
              </a:rPr>
              <a:t>Luis Fernando Rodriguez Gutierrez</a:t>
            </a:r>
          </a:p>
          <a:p>
            <a:r>
              <a:rPr lang="en-US" sz="1200">
                <a:solidFill>
                  <a:schemeClr val="bg1"/>
                </a:solidFill>
              </a:rPr>
              <a:t>FH Dortmund, 2025, Master ESE</a:t>
            </a:r>
            <a:endParaRPr lang="en-US" sz="1200" dirty="0">
              <a:solidFill>
                <a:schemeClr val="bg1"/>
              </a:solidFill>
            </a:endParaRPr>
          </a:p>
        </p:txBody>
      </p:sp>
      <p:sp>
        <p:nvSpPr>
          <p:cNvPr id="7" name="Slide Number Placeholder 6">
            <a:extLst>
              <a:ext uri="{FF2B5EF4-FFF2-40B4-BE49-F238E27FC236}">
                <a16:creationId xmlns:a16="http://schemas.microsoft.com/office/drawing/2014/main" id="{ADEE2695-F085-D3AC-FBF3-4DCB0B8F49DB}"/>
              </a:ext>
            </a:extLst>
          </p:cNvPr>
          <p:cNvSpPr>
            <a:spLocks noGrp="1"/>
          </p:cNvSpPr>
          <p:nvPr>
            <p:ph type="sldNum" idx="8"/>
          </p:nvPr>
        </p:nvSpPr>
        <p:spPr/>
        <p:txBody>
          <a:bodyPr/>
          <a:lstStyle/>
          <a:p>
            <a:fld id="{00165D31-C93C-4278-ABE7-88C88C3DED27}" type="slidenum">
              <a:rPr lang="en-US" smtClean="0"/>
              <a:t>21</a:t>
            </a:fld>
            <a:endParaRPr lang="en-US"/>
          </a:p>
        </p:txBody>
      </p:sp>
      <p:sp>
        <p:nvSpPr>
          <p:cNvPr id="8" name="TextBox 7">
            <a:extLst>
              <a:ext uri="{FF2B5EF4-FFF2-40B4-BE49-F238E27FC236}">
                <a16:creationId xmlns:a16="http://schemas.microsoft.com/office/drawing/2014/main" id="{EA23E4E6-0B38-7699-0C24-C59B746F6EA9}"/>
              </a:ext>
            </a:extLst>
          </p:cNvPr>
          <p:cNvSpPr txBox="1"/>
          <p:nvPr/>
        </p:nvSpPr>
        <p:spPr>
          <a:xfrm>
            <a:off x="838080" y="5304441"/>
            <a:ext cx="4007615" cy="461665"/>
          </a:xfrm>
          <a:prstGeom prst="rect">
            <a:avLst/>
          </a:prstGeom>
          <a:noFill/>
        </p:spPr>
        <p:txBody>
          <a:bodyPr wrap="square" rtlCol="0">
            <a:spAutoFit/>
          </a:bodyPr>
          <a:lstStyle/>
          <a:p>
            <a:r>
              <a:rPr lang="en-US" sz="1200" dirty="0"/>
              <a:t>Fig 18, Highlight of the pipeline data physical filtering process.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PlaceHolder 1"/>
          <p:cNvSpPr>
            <a:spLocks noGrp="1"/>
          </p:cNvSpPr>
          <p:nvPr>
            <p:ph type="title"/>
          </p:nvPr>
        </p:nvSpPr>
        <p:spPr>
          <a:xfrm>
            <a:off x="838080" y="365040"/>
            <a:ext cx="10514880" cy="1324800"/>
          </a:xfrm>
          <a:prstGeom prst="rect">
            <a:avLst/>
          </a:prstGeom>
          <a:noFill/>
          <a:ln w="0">
            <a:noFill/>
          </a:ln>
        </p:spPr>
        <p:txBody>
          <a:bodyPr lIns="0" tIns="0" rIns="0" bIns="0" anchor="ctr">
            <a:noAutofit/>
          </a:bodyPr>
          <a:lstStyle/>
          <a:p>
            <a:pPr indent="0" defTabSz="914400">
              <a:lnSpc>
                <a:spcPct val="90000"/>
              </a:lnSpc>
              <a:buNone/>
            </a:pPr>
            <a:r>
              <a:rPr lang="en-US" sz="4400" b="0" strike="noStrike" spc="-1" dirty="0">
                <a:solidFill>
                  <a:schemeClr val="dk1"/>
                </a:solidFill>
                <a:latin typeface="Aptos Display"/>
              </a:rPr>
              <a:t>Method Overview</a:t>
            </a:r>
            <a:br>
              <a:rPr sz="4400" dirty="0"/>
            </a:br>
            <a:r>
              <a:rPr lang="en-US" sz="2800" b="0" i="1" strike="noStrike" spc="-1" dirty="0">
                <a:solidFill>
                  <a:schemeClr val="dk1"/>
                </a:solidFill>
                <a:latin typeface="Aptos Display"/>
              </a:rPr>
              <a:t>Filtering Point Selection</a:t>
            </a:r>
            <a:endParaRPr lang="en-DE" sz="2800" b="0" strike="noStrike" spc="-1" dirty="0">
              <a:solidFill>
                <a:schemeClr val="dk1"/>
              </a:solidFill>
              <a:latin typeface="Aptos"/>
            </a:endParaRPr>
          </a:p>
        </p:txBody>
      </p:sp>
      <p:pic>
        <p:nvPicPr>
          <p:cNvPr id="124" name="Content Placeholder 8" descr="A diagram of a flowchart&#10;&#10;AI-generated content may be incorrect."/>
          <p:cNvPicPr/>
          <p:nvPr/>
        </p:nvPicPr>
        <p:blipFill>
          <a:blip r:embed="rId2">
            <a:alphaModFix amt="50000"/>
          </a:blip>
          <a:stretch/>
        </p:blipFill>
        <p:spPr>
          <a:xfrm>
            <a:off x="838080" y="2020320"/>
            <a:ext cx="10783800" cy="3230640"/>
          </a:xfrm>
          <a:prstGeom prst="rect">
            <a:avLst/>
          </a:prstGeom>
          <a:ln w="0">
            <a:noFill/>
          </a:ln>
        </p:spPr>
      </p:pic>
      <p:sp>
        <p:nvSpPr>
          <p:cNvPr id="125" name="Content Placeholder 8"/>
          <p:cNvSpPr/>
          <p:nvPr/>
        </p:nvSpPr>
        <p:spPr>
          <a:xfrm>
            <a:off x="5274720" y="2142720"/>
            <a:ext cx="989280" cy="818640"/>
          </a:xfrm>
          <a:prstGeom prst="roundRect">
            <a:avLst>
              <a:gd name="adj" fmla="val 16667"/>
            </a:avLst>
          </a:prstGeom>
          <a:blipFill rotWithShape="0">
            <a:blip r:embed="rId3"/>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126" name="Rectangle: Single Corner Snipped 9"/>
          <p:cNvSpPr/>
          <p:nvPr/>
        </p:nvSpPr>
        <p:spPr>
          <a:xfrm flipH="1">
            <a:off x="5274000" y="2961720"/>
            <a:ext cx="6916680" cy="2456280"/>
          </a:xfrm>
          <a:prstGeom prst="snip1Rect">
            <a:avLst>
              <a:gd name="adj" fmla="val 16667"/>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DE" sz="1800" b="0" strike="noStrike" spc="-1">
              <a:solidFill>
                <a:schemeClr val="lt1"/>
              </a:solidFill>
              <a:latin typeface="Aptos"/>
            </a:endParaRPr>
          </a:p>
        </p:txBody>
      </p:sp>
      <p:sp>
        <p:nvSpPr>
          <p:cNvPr id="6" name="Footer Placeholder 5">
            <a:extLst>
              <a:ext uri="{FF2B5EF4-FFF2-40B4-BE49-F238E27FC236}">
                <a16:creationId xmlns:a16="http://schemas.microsoft.com/office/drawing/2014/main" id="{C932A2A2-91E5-E850-E3F6-E23D28677B6F}"/>
              </a:ext>
            </a:extLst>
          </p:cNvPr>
          <p:cNvSpPr>
            <a:spLocks noGrp="1"/>
          </p:cNvSpPr>
          <p:nvPr>
            <p:ph type="ftr" idx="7"/>
          </p:nvPr>
        </p:nvSpPr>
        <p:spPr/>
        <p:txBody>
          <a:bodyPr/>
          <a:lstStyle/>
          <a:p>
            <a:r>
              <a:rPr lang="en-US" sz="1200">
                <a:solidFill>
                  <a:schemeClr val="bg1"/>
                </a:solidFill>
              </a:rPr>
              <a:t>Luis Fernando Rodriguez Gutierrez</a:t>
            </a:r>
          </a:p>
          <a:p>
            <a:r>
              <a:rPr lang="en-US" sz="1200">
                <a:solidFill>
                  <a:schemeClr val="bg1"/>
                </a:solidFill>
              </a:rPr>
              <a:t>FH Dortmund, 2025, Master ESE</a:t>
            </a:r>
            <a:endParaRPr lang="en-US" sz="1200" dirty="0">
              <a:solidFill>
                <a:schemeClr val="bg1"/>
              </a:solidFill>
            </a:endParaRPr>
          </a:p>
        </p:txBody>
      </p:sp>
      <p:sp>
        <p:nvSpPr>
          <p:cNvPr id="7" name="Slide Number Placeholder 6">
            <a:extLst>
              <a:ext uri="{FF2B5EF4-FFF2-40B4-BE49-F238E27FC236}">
                <a16:creationId xmlns:a16="http://schemas.microsoft.com/office/drawing/2014/main" id="{8343FB7B-8641-A9D6-CB00-85DFFD22B167}"/>
              </a:ext>
            </a:extLst>
          </p:cNvPr>
          <p:cNvSpPr>
            <a:spLocks noGrp="1"/>
          </p:cNvSpPr>
          <p:nvPr>
            <p:ph type="sldNum" idx="8"/>
          </p:nvPr>
        </p:nvSpPr>
        <p:spPr/>
        <p:txBody>
          <a:bodyPr/>
          <a:lstStyle/>
          <a:p>
            <a:fld id="{00165D31-C93C-4278-ABE7-88C88C3DED27}" type="slidenum">
              <a:rPr lang="en-US" smtClean="0"/>
              <a:t>22</a:t>
            </a:fld>
            <a:endParaRPr lang="en-US"/>
          </a:p>
        </p:txBody>
      </p:sp>
      <p:pic>
        <p:nvPicPr>
          <p:cNvPr id="9" name="Picture 8" descr="A graph with green and blue dots&#10;&#10;AI-generated content may be incorrect.">
            <a:extLst>
              <a:ext uri="{FF2B5EF4-FFF2-40B4-BE49-F238E27FC236}">
                <a16:creationId xmlns:a16="http://schemas.microsoft.com/office/drawing/2014/main" id="{6381F45F-6F7F-77B8-B924-F7F15E274390}"/>
              </a:ext>
            </a:extLst>
          </p:cNvPr>
          <p:cNvPicPr>
            <a:picLocks noChangeAspect="1"/>
          </p:cNvPicPr>
          <p:nvPr/>
        </p:nvPicPr>
        <p:blipFill>
          <a:blip r:embed="rId4">
            <a:extLst>
              <a:ext uri="{28A0092B-C50C-407E-A947-70E740481C1C}">
                <a14:useLocalDpi xmlns:a14="http://schemas.microsoft.com/office/drawing/2010/main" val="0"/>
              </a:ext>
            </a:extLst>
          </a:blip>
          <a:srcRect t="10320"/>
          <a:stretch>
            <a:fillRect/>
          </a:stretch>
        </p:blipFill>
        <p:spPr>
          <a:xfrm>
            <a:off x="8314200" y="3175278"/>
            <a:ext cx="2773920" cy="1858902"/>
          </a:xfrm>
          <a:prstGeom prst="rect">
            <a:avLst/>
          </a:prstGeom>
        </p:spPr>
      </p:pic>
      <p:pic>
        <p:nvPicPr>
          <p:cNvPr id="11" name="Picture 10" descr="A graph with green and blue dots&#10;&#10;AI-generated content may be incorrect.">
            <a:extLst>
              <a:ext uri="{FF2B5EF4-FFF2-40B4-BE49-F238E27FC236}">
                <a16:creationId xmlns:a16="http://schemas.microsoft.com/office/drawing/2014/main" id="{E19F1E4F-C438-E24D-DABF-5CD26D2BDF65}"/>
              </a:ext>
            </a:extLst>
          </p:cNvPr>
          <p:cNvPicPr>
            <a:picLocks noChangeAspect="1"/>
          </p:cNvPicPr>
          <p:nvPr/>
        </p:nvPicPr>
        <p:blipFill>
          <a:blip r:embed="rId5">
            <a:extLst>
              <a:ext uri="{28A0092B-C50C-407E-A947-70E740481C1C}">
                <a14:useLocalDpi xmlns:a14="http://schemas.microsoft.com/office/drawing/2010/main" val="0"/>
              </a:ext>
            </a:extLst>
          </a:blip>
          <a:srcRect t="10320"/>
          <a:stretch>
            <a:fillRect/>
          </a:stretch>
        </p:blipFill>
        <p:spPr>
          <a:xfrm>
            <a:off x="5234107" y="3175278"/>
            <a:ext cx="2766300" cy="1858901"/>
          </a:xfrm>
          <a:prstGeom prst="rect">
            <a:avLst/>
          </a:prstGeom>
        </p:spPr>
      </p:pic>
      <p:sp>
        <p:nvSpPr>
          <p:cNvPr id="12" name="TextBox 11">
            <a:extLst>
              <a:ext uri="{FF2B5EF4-FFF2-40B4-BE49-F238E27FC236}">
                <a16:creationId xmlns:a16="http://schemas.microsoft.com/office/drawing/2014/main" id="{D58D6CB6-4F0A-0A18-D1A8-FDA3C3769D34}"/>
              </a:ext>
            </a:extLst>
          </p:cNvPr>
          <p:cNvSpPr txBox="1"/>
          <p:nvPr/>
        </p:nvSpPr>
        <p:spPr>
          <a:xfrm>
            <a:off x="5274000" y="5072362"/>
            <a:ext cx="2739705" cy="461665"/>
          </a:xfrm>
          <a:prstGeom prst="rect">
            <a:avLst/>
          </a:prstGeom>
          <a:noFill/>
        </p:spPr>
        <p:txBody>
          <a:bodyPr wrap="square" rtlCol="0">
            <a:spAutoFit/>
          </a:bodyPr>
          <a:lstStyle/>
          <a:p>
            <a:r>
              <a:rPr lang="en-US" sz="1200" dirty="0"/>
              <a:t>Fig 19.a, Unfiltered data from the point cloud</a:t>
            </a:r>
          </a:p>
        </p:txBody>
      </p:sp>
      <p:sp>
        <p:nvSpPr>
          <p:cNvPr id="13" name="TextBox 12">
            <a:extLst>
              <a:ext uri="{FF2B5EF4-FFF2-40B4-BE49-F238E27FC236}">
                <a16:creationId xmlns:a16="http://schemas.microsoft.com/office/drawing/2014/main" id="{C9F7FC0F-6D06-5F2A-300C-F43FC3537FA5}"/>
              </a:ext>
            </a:extLst>
          </p:cNvPr>
          <p:cNvSpPr txBox="1"/>
          <p:nvPr/>
        </p:nvSpPr>
        <p:spPr>
          <a:xfrm>
            <a:off x="8365523" y="5072361"/>
            <a:ext cx="2739705" cy="461665"/>
          </a:xfrm>
          <a:prstGeom prst="rect">
            <a:avLst/>
          </a:prstGeom>
          <a:noFill/>
        </p:spPr>
        <p:txBody>
          <a:bodyPr wrap="square" rtlCol="0">
            <a:spAutoFit/>
          </a:bodyPr>
          <a:lstStyle/>
          <a:p>
            <a:r>
              <a:rPr lang="en-US" sz="1200" dirty="0"/>
              <a:t>Fig 19.b, Filtered data from the point cloud</a:t>
            </a:r>
          </a:p>
        </p:txBody>
      </p:sp>
      <p:sp>
        <p:nvSpPr>
          <p:cNvPr id="14" name="TextBox 13">
            <a:extLst>
              <a:ext uri="{FF2B5EF4-FFF2-40B4-BE49-F238E27FC236}">
                <a16:creationId xmlns:a16="http://schemas.microsoft.com/office/drawing/2014/main" id="{67A0EAAE-1EC2-66F9-269F-5CD440DB32CC}"/>
              </a:ext>
            </a:extLst>
          </p:cNvPr>
          <p:cNvSpPr txBox="1"/>
          <p:nvPr/>
        </p:nvSpPr>
        <p:spPr>
          <a:xfrm>
            <a:off x="5274000" y="5534026"/>
            <a:ext cx="5648558" cy="461665"/>
          </a:xfrm>
          <a:prstGeom prst="rect">
            <a:avLst/>
          </a:prstGeom>
          <a:noFill/>
        </p:spPr>
        <p:txBody>
          <a:bodyPr wrap="square" rtlCol="0">
            <a:spAutoFit/>
          </a:bodyPr>
          <a:lstStyle/>
          <a:p>
            <a:r>
              <a:rPr lang="en-US" sz="1200" dirty="0"/>
              <a:t>Fig 19, Showcase on how filtering using the physical properties can affect the quality of the available data.</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A3283-1D2E-D345-762A-D31337850409}"/>
            </a:ext>
          </a:extLst>
        </p:cNvPr>
        <p:cNvGrpSpPr/>
        <p:nvPr/>
      </p:nvGrpSpPr>
      <p:grpSpPr>
        <a:xfrm>
          <a:off x="0" y="0"/>
          <a:ext cx="0" cy="0"/>
          <a:chOff x="0" y="0"/>
          <a:chExt cx="0" cy="0"/>
        </a:xfrm>
      </p:grpSpPr>
      <p:sp>
        <p:nvSpPr>
          <p:cNvPr id="123" name="PlaceHolder 1">
            <a:extLst>
              <a:ext uri="{FF2B5EF4-FFF2-40B4-BE49-F238E27FC236}">
                <a16:creationId xmlns:a16="http://schemas.microsoft.com/office/drawing/2014/main" id="{A12E9B48-54E7-C8F1-809C-73F1C50625E9}"/>
              </a:ext>
            </a:extLst>
          </p:cNvPr>
          <p:cNvSpPr>
            <a:spLocks noGrp="1"/>
          </p:cNvSpPr>
          <p:nvPr>
            <p:ph type="title"/>
          </p:nvPr>
        </p:nvSpPr>
        <p:spPr>
          <a:xfrm>
            <a:off x="838080" y="365040"/>
            <a:ext cx="10514880" cy="1324800"/>
          </a:xfrm>
          <a:prstGeom prst="rect">
            <a:avLst/>
          </a:prstGeom>
          <a:noFill/>
          <a:ln w="0">
            <a:noFill/>
          </a:ln>
        </p:spPr>
        <p:txBody>
          <a:bodyPr lIns="0" tIns="0" rIns="0" bIns="0" anchor="ctr">
            <a:noAutofit/>
          </a:bodyPr>
          <a:lstStyle/>
          <a:p>
            <a:pPr indent="0" defTabSz="914400">
              <a:lnSpc>
                <a:spcPct val="90000"/>
              </a:lnSpc>
              <a:buNone/>
            </a:pPr>
            <a:r>
              <a:rPr lang="en-US" sz="4400" b="0" strike="noStrike" spc="-1" dirty="0">
                <a:solidFill>
                  <a:schemeClr val="dk1"/>
                </a:solidFill>
                <a:latin typeface="Aptos Display"/>
              </a:rPr>
              <a:t>Method Overview</a:t>
            </a:r>
            <a:br>
              <a:rPr sz="4400" dirty="0"/>
            </a:br>
            <a:r>
              <a:rPr lang="en-US" sz="2800" b="0" i="1" strike="noStrike" spc="-1" dirty="0">
                <a:solidFill>
                  <a:schemeClr val="dk1"/>
                </a:solidFill>
                <a:latin typeface="Aptos Display"/>
              </a:rPr>
              <a:t>Filtering Point Selection</a:t>
            </a:r>
            <a:endParaRPr lang="en-DE" sz="2800" b="0" strike="noStrike" spc="-1" dirty="0">
              <a:solidFill>
                <a:schemeClr val="dk1"/>
              </a:solidFill>
              <a:latin typeface="Aptos"/>
            </a:endParaRPr>
          </a:p>
        </p:txBody>
      </p:sp>
      <p:pic>
        <p:nvPicPr>
          <p:cNvPr id="124" name="Content Placeholder 8" descr="A diagram of a flowchart&#10;&#10;AI-generated content may be incorrect.">
            <a:extLst>
              <a:ext uri="{FF2B5EF4-FFF2-40B4-BE49-F238E27FC236}">
                <a16:creationId xmlns:a16="http://schemas.microsoft.com/office/drawing/2014/main" id="{8EB280CC-E711-2C58-8753-7304A74FF8B6}"/>
              </a:ext>
            </a:extLst>
          </p:cNvPr>
          <p:cNvPicPr/>
          <p:nvPr/>
        </p:nvPicPr>
        <p:blipFill>
          <a:blip r:embed="rId2">
            <a:alphaModFix amt="50000"/>
          </a:blip>
          <a:stretch/>
        </p:blipFill>
        <p:spPr>
          <a:xfrm>
            <a:off x="838080" y="2020320"/>
            <a:ext cx="10783800" cy="3230640"/>
          </a:xfrm>
          <a:prstGeom prst="rect">
            <a:avLst/>
          </a:prstGeom>
          <a:ln w="0">
            <a:noFill/>
          </a:ln>
        </p:spPr>
      </p:pic>
      <p:sp>
        <p:nvSpPr>
          <p:cNvPr id="125" name="Content Placeholder 8">
            <a:extLst>
              <a:ext uri="{FF2B5EF4-FFF2-40B4-BE49-F238E27FC236}">
                <a16:creationId xmlns:a16="http://schemas.microsoft.com/office/drawing/2014/main" id="{A9A9A618-818A-A51D-007D-CA1E26E3185F}"/>
              </a:ext>
            </a:extLst>
          </p:cNvPr>
          <p:cNvSpPr/>
          <p:nvPr/>
        </p:nvSpPr>
        <p:spPr>
          <a:xfrm>
            <a:off x="5274720" y="2142720"/>
            <a:ext cx="989280" cy="818640"/>
          </a:xfrm>
          <a:prstGeom prst="roundRect">
            <a:avLst>
              <a:gd name="adj" fmla="val 16667"/>
            </a:avLst>
          </a:prstGeom>
          <a:blipFill rotWithShape="0">
            <a:blip r:embed="rId3"/>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126" name="Rectangle: Single Corner Snipped 9">
            <a:extLst>
              <a:ext uri="{FF2B5EF4-FFF2-40B4-BE49-F238E27FC236}">
                <a16:creationId xmlns:a16="http://schemas.microsoft.com/office/drawing/2014/main" id="{780164CF-8757-E42B-9B26-BD562BBC766A}"/>
              </a:ext>
            </a:extLst>
          </p:cNvPr>
          <p:cNvSpPr/>
          <p:nvPr/>
        </p:nvSpPr>
        <p:spPr>
          <a:xfrm flipH="1">
            <a:off x="5274000" y="2961720"/>
            <a:ext cx="6916680" cy="2456280"/>
          </a:xfrm>
          <a:prstGeom prst="snip1Rect">
            <a:avLst>
              <a:gd name="adj" fmla="val 16667"/>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DE" sz="1800" b="0" strike="noStrike" spc="-1">
              <a:solidFill>
                <a:schemeClr val="lt1"/>
              </a:solidFill>
              <a:latin typeface="Aptos"/>
            </a:endParaRPr>
          </a:p>
        </p:txBody>
      </p:sp>
      <p:sp>
        <p:nvSpPr>
          <p:cNvPr id="6" name="Footer Placeholder 5">
            <a:extLst>
              <a:ext uri="{FF2B5EF4-FFF2-40B4-BE49-F238E27FC236}">
                <a16:creationId xmlns:a16="http://schemas.microsoft.com/office/drawing/2014/main" id="{6042D49B-89A7-266B-B1B4-20B6788C0CD6}"/>
              </a:ext>
            </a:extLst>
          </p:cNvPr>
          <p:cNvSpPr>
            <a:spLocks noGrp="1"/>
          </p:cNvSpPr>
          <p:nvPr>
            <p:ph type="ftr" idx="7"/>
          </p:nvPr>
        </p:nvSpPr>
        <p:spPr/>
        <p:txBody>
          <a:bodyPr/>
          <a:lstStyle/>
          <a:p>
            <a:r>
              <a:rPr lang="en-US" sz="1200">
                <a:solidFill>
                  <a:schemeClr val="bg1"/>
                </a:solidFill>
              </a:rPr>
              <a:t>Luis Fernando Rodriguez Gutierrez</a:t>
            </a:r>
          </a:p>
          <a:p>
            <a:r>
              <a:rPr lang="en-US" sz="1200">
                <a:solidFill>
                  <a:schemeClr val="bg1"/>
                </a:solidFill>
              </a:rPr>
              <a:t>FH Dortmund, 2025, Master ESE</a:t>
            </a:r>
            <a:endParaRPr lang="en-US" sz="1200" dirty="0">
              <a:solidFill>
                <a:schemeClr val="bg1"/>
              </a:solidFill>
            </a:endParaRPr>
          </a:p>
        </p:txBody>
      </p:sp>
      <p:sp>
        <p:nvSpPr>
          <p:cNvPr id="7" name="Slide Number Placeholder 6">
            <a:extLst>
              <a:ext uri="{FF2B5EF4-FFF2-40B4-BE49-F238E27FC236}">
                <a16:creationId xmlns:a16="http://schemas.microsoft.com/office/drawing/2014/main" id="{900E96E6-3295-86A2-20AA-BD87EB6DF456}"/>
              </a:ext>
            </a:extLst>
          </p:cNvPr>
          <p:cNvSpPr>
            <a:spLocks noGrp="1"/>
          </p:cNvSpPr>
          <p:nvPr>
            <p:ph type="sldNum" idx="8"/>
          </p:nvPr>
        </p:nvSpPr>
        <p:spPr/>
        <p:txBody>
          <a:bodyPr/>
          <a:lstStyle/>
          <a:p>
            <a:fld id="{00165D31-C93C-4278-ABE7-88C88C3DED27}" type="slidenum">
              <a:rPr lang="en-US" smtClean="0"/>
              <a:t>23</a:t>
            </a:fld>
            <a:endParaRPr lang="en-US"/>
          </a:p>
        </p:txBody>
      </p:sp>
      <p:sp>
        <p:nvSpPr>
          <p:cNvPr id="12" name="TextBox 11">
            <a:extLst>
              <a:ext uri="{FF2B5EF4-FFF2-40B4-BE49-F238E27FC236}">
                <a16:creationId xmlns:a16="http://schemas.microsoft.com/office/drawing/2014/main" id="{61B8E433-A080-F39F-4A29-A10E52BAECE6}"/>
              </a:ext>
            </a:extLst>
          </p:cNvPr>
          <p:cNvSpPr txBox="1"/>
          <p:nvPr/>
        </p:nvSpPr>
        <p:spPr>
          <a:xfrm>
            <a:off x="5274000" y="5072362"/>
            <a:ext cx="2739705" cy="461665"/>
          </a:xfrm>
          <a:prstGeom prst="rect">
            <a:avLst/>
          </a:prstGeom>
          <a:noFill/>
        </p:spPr>
        <p:txBody>
          <a:bodyPr wrap="square" rtlCol="0">
            <a:spAutoFit/>
          </a:bodyPr>
          <a:lstStyle/>
          <a:p>
            <a:r>
              <a:rPr lang="en-US" sz="1200" dirty="0"/>
              <a:t>Fig 20.a, Unfiltered data from the point cloud</a:t>
            </a:r>
          </a:p>
        </p:txBody>
      </p:sp>
      <p:sp>
        <p:nvSpPr>
          <p:cNvPr id="13" name="TextBox 12">
            <a:extLst>
              <a:ext uri="{FF2B5EF4-FFF2-40B4-BE49-F238E27FC236}">
                <a16:creationId xmlns:a16="http://schemas.microsoft.com/office/drawing/2014/main" id="{966F228C-BADF-198B-4051-C1B865AC8B46}"/>
              </a:ext>
            </a:extLst>
          </p:cNvPr>
          <p:cNvSpPr txBox="1"/>
          <p:nvPr/>
        </p:nvSpPr>
        <p:spPr>
          <a:xfrm>
            <a:off x="8365523" y="5072361"/>
            <a:ext cx="2739705" cy="461665"/>
          </a:xfrm>
          <a:prstGeom prst="rect">
            <a:avLst/>
          </a:prstGeom>
          <a:noFill/>
        </p:spPr>
        <p:txBody>
          <a:bodyPr wrap="square" rtlCol="0">
            <a:spAutoFit/>
          </a:bodyPr>
          <a:lstStyle/>
          <a:p>
            <a:r>
              <a:rPr lang="en-US" sz="1200" dirty="0"/>
              <a:t>Fig 20.b, Filtered data from the point cloud</a:t>
            </a:r>
          </a:p>
        </p:txBody>
      </p:sp>
      <p:sp>
        <p:nvSpPr>
          <p:cNvPr id="14" name="TextBox 13">
            <a:extLst>
              <a:ext uri="{FF2B5EF4-FFF2-40B4-BE49-F238E27FC236}">
                <a16:creationId xmlns:a16="http://schemas.microsoft.com/office/drawing/2014/main" id="{3B9BDD32-F219-83E6-1AEB-02E0BE22E04C}"/>
              </a:ext>
            </a:extLst>
          </p:cNvPr>
          <p:cNvSpPr txBox="1"/>
          <p:nvPr/>
        </p:nvSpPr>
        <p:spPr>
          <a:xfrm>
            <a:off x="5274000" y="5534026"/>
            <a:ext cx="5648558" cy="461665"/>
          </a:xfrm>
          <a:prstGeom prst="rect">
            <a:avLst/>
          </a:prstGeom>
          <a:noFill/>
        </p:spPr>
        <p:txBody>
          <a:bodyPr wrap="square" rtlCol="0">
            <a:spAutoFit/>
          </a:bodyPr>
          <a:lstStyle/>
          <a:p>
            <a:r>
              <a:rPr lang="en-US" sz="1200" dirty="0"/>
              <a:t>Fig 20, Showcase on the clustered data on how filtering using the physical properties can affect the quality of the available data.</a:t>
            </a:r>
          </a:p>
        </p:txBody>
      </p:sp>
      <p:pic>
        <p:nvPicPr>
          <p:cNvPr id="3" name="Picture 2" descr="A graph with green dots&#10;&#10;AI-generated content may be incorrect.">
            <a:extLst>
              <a:ext uri="{FF2B5EF4-FFF2-40B4-BE49-F238E27FC236}">
                <a16:creationId xmlns:a16="http://schemas.microsoft.com/office/drawing/2014/main" id="{F26AAEE5-DE77-7B08-4491-A3FA0DAB42EE}"/>
              </a:ext>
            </a:extLst>
          </p:cNvPr>
          <p:cNvPicPr>
            <a:picLocks noChangeAspect="1"/>
          </p:cNvPicPr>
          <p:nvPr/>
        </p:nvPicPr>
        <p:blipFill>
          <a:blip r:embed="rId4">
            <a:extLst>
              <a:ext uri="{28A0092B-C50C-407E-A947-70E740481C1C}">
                <a14:useLocalDpi xmlns:a14="http://schemas.microsoft.com/office/drawing/2010/main" val="0"/>
              </a:ext>
            </a:extLst>
          </a:blip>
          <a:srcRect t="10386"/>
          <a:stretch>
            <a:fillRect/>
          </a:stretch>
        </p:blipFill>
        <p:spPr>
          <a:xfrm>
            <a:off x="5308371" y="3175278"/>
            <a:ext cx="2705334" cy="1857533"/>
          </a:xfrm>
          <a:prstGeom prst="rect">
            <a:avLst/>
          </a:prstGeom>
        </p:spPr>
      </p:pic>
      <p:pic>
        <p:nvPicPr>
          <p:cNvPr id="5" name="Picture 4" descr="A graph with green dots&#10;&#10;AI-generated content may be incorrect.">
            <a:extLst>
              <a:ext uri="{FF2B5EF4-FFF2-40B4-BE49-F238E27FC236}">
                <a16:creationId xmlns:a16="http://schemas.microsoft.com/office/drawing/2014/main" id="{B0F91956-F326-F5BB-08A5-E78911262D46}"/>
              </a:ext>
            </a:extLst>
          </p:cNvPr>
          <p:cNvPicPr>
            <a:picLocks noChangeAspect="1"/>
          </p:cNvPicPr>
          <p:nvPr/>
        </p:nvPicPr>
        <p:blipFill>
          <a:blip r:embed="rId5">
            <a:extLst>
              <a:ext uri="{28A0092B-C50C-407E-A947-70E740481C1C}">
                <a14:useLocalDpi xmlns:a14="http://schemas.microsoft.com/office/drawing/2010/main" val="0"/>
              </a:ext>
            </a:extLst>
          </a:blip>
          <a:srcRect t="11814"/>
          <a:stretch>
            <a:fillRect/>
          </a:stretch>
        </p:blipFill>
        <p:spPr>
          <a:xfrm>
            <a:off x="8365523" y="3175277"/>
            <a:ext cx="2705334" cy="1827933"/>
          </a:xfrm>
          <a:prstGeom prst="rect">
            <a:avLst/>
          </a:prstGeom>
        </p:spPr>
      </p:pic>
    </p:spTree>
    <p:extLst>
      <p:ext uri="{BB962C8B-B14F-4D97-AF65-F5344CB8AC3E}">
        <p14:creationId xmlns:p14="http://schemas.microsoft.com/office/powerpoint/2010/main" val="2665027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PlaceHolder 1"/>
          <p:cNvSpPr>
            <a:spLocks noGrp="1"/>
          </p:cNvSpPr>
          <p:nvPr>
            <p:ph type="title"/>
          </p:nvPr>
        </p:nvSpPr>
        <p:spPr>
          <a:xfrm>
            <a:off x="838080" y="365040"/>
            <a:ext cx="10514880" cy="1324800"/>
          </a:xfrm>
          <a:prstGeom prst="rect">
            <a:avLst/>
          </a:prstGeom>
          <a:noFill/>
          <a:ln w="0">
            <a:noFill/>
          </a:ln>
        </p:spPr>
        <p:txBody>
          <a:bodyPr lIns="0" tIns="0" rIns="0" bIns="0" anchor="ctr">
            <a:noAutofit/>
          </a:bodyPr>
          <a:lstStyle/>
          <a:p>
            <a:pPr indent="0" defTabSz="914400">
              <a:lnSpc>
                <a:spcPct val="90000"/>
              </a:lnSpc>
              <a:buNone/>
            </a:pPr>
            <a:r>
              <a:rPr lang="en-US" sz="4400" b="0" strike="noStrike" spc="-1" dirty="0">
                <a:solidFill>
                  <a:schemeClr val="dk1"/>
                </a:solidFill>
                <a:latin typeface="Aptos Display"/>
              </a:rPr>
              <a:t>Method Overview</a:t>
            </a:r>
            <a:br>
              <a:rPr sz="4400" dirty="0"/>
            </a:br>
            <a:r>
              <a:rPr lang="en-US" sz="2800" b="0" i="1" strike="noStrike" spc="-1" dirty="0">
                <a:solidFill>
                  <a:schemeClr val="dk1"/>
                </a:solidFill>
                <a:latin typeface="Aptos Display"/>
              </a:rPr>
              <a:t>Robust Point Selection</a:t>
            </a:r>
            <a:endParaRPr lang="en-DE" sz="2800" b="0" strike="noStrike" spc="-1" dirty="0">
              <a:solidFill>
                <a:schemeClr val="dk1"/>
              </a:solidFill>
              <a:latin typeface="Aptos"/>
            </a:endParaRPr>
          </a:p>
        </p:txBody>
      </p:sp>
      <p:pic>
        <p:nvPicPr>
          <p:cNvPr id="129" name="Content Placeholder 8" descr="A diagram of a flowchart&#10;&#10;AI-generated content may be incorrect."/>
          <p:cNvPicPr/>
          <p:nvPr/>
        </p:nvPicPr>
        <p:blipFill>
          <a:blip r:embed="rId2">
            <a:alphaModFix amt="50000"/>
          </a:blip>
          <a:stretch/>
        </p:blipFill>
        <p:spPr>
          <a:xfrm>
            <a:off x="838080" y="2020320"/>
            <a:ext cx="10783800" cy="3230640"/>
          </a:xfrm>
          <a:prstGeom prst="rect">
            <a:avLst/>
          </a:prstGeom>
          <a:ln w="0">
            <a:noFill/>
          </a:ln>
        </p:spPr>
      </p:pic>
      <p:sp>
        <p:nvSpPr>
          <p:cNvPr id="130" name="Content Placeholder 8"/>
          <p:cNvSpPr/>
          <p:nvPr/>
        </p:nvSpPr>
        <p:spPr>
          <a:xfrm>
            <a:off x="6264360" y="2142720"/>
            <a:ext cx="2060280" cy="818640"/>
          </a:xfrm>
          <a:prstGeom prst="roundRect">
            <a:avLst>
              <a:gd name="adj" fmla="val 16667"/>
            </a:avLst>
          </a:prstGeom>
          <a:blipFill rotWithShape="0">
            <a:blip r:embed="rId3"/>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131" name="Rectangle: Single Corner Snipped 9"/>
          <p:cNvSpPr/>
          <p:nvPr/>
        </p:nvSpPr>
        <p:spPr>
          <a:xfrm flipH="1">
            <a:off x="5012743" y="2838780"/>
            <a:ext cx="6916680" cy="2456280"/>
          </a:xfrm>
          <a:prstGeom prst="snip1Rect">
            <a:avLst>
              <a:gd name="adj" fmla="val 16667"/>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285840" indent="-285840" defTabSz="914400">
              <a:lnSpc>
                <a:spcPct val="100000"/>
              </a:lnSpc>
              <a:buClr>
                <a:srgbClr val="000000"/>
              </a:buClr>
              <a:buFont typeface="Arial"/>
              <a:buChar char="•"/>
            </a:pPr>
            <a:r>
              <a:rPr lang="en-US" sz="2000" b="0" strike="noStrike" spc="-1" dirty="0">
                <a:solidFill>
                  <a:schemeClr val="dk1"/>
                </a:solidFill>
                <a:latin typeface="Aptos"/>
              </a:rPr>
              <a:t>RANSAC: Reject outliers by fitting a consistent motion model to radar points.</a:t>
            </a:r>
            <a:endParaRPr lang="en-US" sz="2000" b="0" strike="noStrike" spc="-1" dirty="0">
              <a:solidFill>
                <a:srgbClr val="000000"/>
              </a:solidFill>
              <a:latin typeface="Arial"/>
            </a:endParaRPr>
          </a:p>
          <a:p>
            <a:pPr marL="285840" indent="-285840" defTabSz="914400">
              <a:lnSpc>
                <a:spcPct val="100000"/>
              </a:lnSpc>
              <a:buClr>
                <a:srgbClr val="000000"/>
              </a:buClr>
              <a:buFont typeface="Arial"/>
              <a:buChar char="•"/>
            </a:pPr>
            <a:r>
              <a:rPr lang="en-US" sz="2000" b="0" strike="noStrike" spc="-1" dirty="0">
                <a:solidFill>
                  <a:schemeClr val="dk1"/>
                </a:solidFill>
                <a:latin typeface="Aptos"/>
              </a:rPr>
              <a:t>Dynamic Object Filter: Uses Doppler analysis from the RANSAC model to detect outliers that match moving objects.</a:t>
            </a:r>
            <a:endParaRPr lang="en-US" sz="2000" b="0" strike="noStrike" spc="-1" dirty="0">
              <a:solidFill>
                <a:srgbClr val="000000"/>
              </a:solidFill>
              <a:latin typeface="Arial"/>
            </a:endParaRPr>
          </a:p>
          <a:p>
            <a:pPr algn="ctr" defTabSz="914400">
              <a:lnSpc>
                <a:spcPct val="100000"/>
              </a:lnSpc>
            </a:pPr>
            <a:endParaRPr lang="en-US" sz="2000" b="0" strike="noStrike" spc="-1" dirty="0">
              <a:solidFill>
                <a:srgbClr val="000000"/>
              </a:solidFill>
              <a:latin typeface="Arial"/>
            </a:endParaRPr>
          </a:p>
        </p:txBody>
      </p:sp>
      <p:sp>
        <p:nvSpPr>
          <p:cNvPr id="6" name="Footer Placeholder 5">
            <a:extLst>
              <a:ext uri="{FF2B5EF4-FFF2-40B4-BE49-F238E27FC236}">
                <a16:creationId xmlns:a16="http://schemas.microsoft.com/office/drawing/2014/main" id="{A825E913-2F74-7EDE-8E6C-0E99DDD4DA5D}"/>
              </a:ext>
            </a:extLst>
          </p:cNvPr>
          <p:cNvSpPr>
            <a:spLocks noGrp="1"/>
          </p:cNvSpPr>
          <p:nvPr>
            <p:ph type="ftr" idx="7"/>
          </p:nvPr>
        </p:nvSpPr>
        <p:spPr/>
        <p:txBody>
          <a:bodyPr/>
          <a:lstStyle/>
          <a:p>
            <a:r>
              <a:rPr lang="en-US" sz="1200">
                <a:solidFill>
                  <a:schemeClr val="bg1"/>
                </a:solidFill>
              </a:rPr>
              <a:t>Luis Fernando Rodriguez Gutierrez</a:t>
            </a:r>
          </a:p>
          <a:p>
            <a:r>
              <a:rPr lang="en-US" sz="1200">
                <a:solidFill>
                  <a:schemeClr val="bg1"/>
                </a:solidFill>
              </a:rPr>
              <a:t>FH Dortmund, 2025, Master ESE</a:t>
            </a:r>
            <a:endParaRPr lang="en-US" sz="1200" dirty="0">
              <a:solidFill>
                <a:schemeClr val="bg1"/>
              </a:solidFill>
            </a:endParaRPr>
          </a:p>
        </p:txBody>
      </p:sp>
      <p:sp>
        <p:nvSpPr>
          <p:cNvPr id="7" name="Slide Number Placeholder 6">
            <a:extLst>
              <a:ext uri="{FF2B5EF4-FFF2-40B4-BE49-F238E27FC236}">
                <a16:creationId xmlns:a16="http://schemas.microsoft.com/office/drawing/2014/main" id="{982E5531-DF9A-DA44-8BC7-CEE063A8EAC3}"/>
              </a:ext>
            </a:extLst>
          </p:cNvPr>
          <p:cNvSpPr>
            <a:spLocks noGrp="1"/>
          </p:cNvSpPr>
          <p:nvPr>
            <p:ph type="sldNum" idx="8"/>
          </p:nvPr>
        </p:nvSpPr>
        <p:spPr/>
        <p:txBody>
          <a:bodyPr/>
          <a:lstStyle/>
          <a:p>
            <a:fld id="{00165D31-C93C-4278-ABE7-88C88C3DED27}" type="slidenum">
              <a:rPr lang="en-US" smtClean="0"/>
              <a:t>24</a:t>
            </a:fld>
            <a:endParaRPr lang="en-US"/>
          </a:p>
        </p:txBody>
      </p:sp>
      <p:sp>
        <p:nvSpPr>
          <p:cNvPr id="8" name="TextBox 7">
            <a:extLst>
              <a:ext uri="{FF2B5EF4-FFF2-40B4-BE49-F238E27FC236}">
                <a16:creationId xmlns:a16="http://schemas.microsoft.com/office/drawing/2014/main" id="{656EB1C2-ADDD-4A2D-9C88-7A5C86EA95D3}"/>
              </a:ext>
            </a:extLst>
          </p:cNvPr>
          <p:cNvSpPr txBox="1"/>
          <p:nvPr/>
        </p:nvSpPr>
        <p:spPr>
          <a:xfrm>
            <a:off x="838080" y="5304441"/>
            <a:ext cx="4007615" cy="461665"/>
          </a:xfrm>
          <a:prstGeom prst="rect">
            <a:avLst/>
          </a:prstGeom>
          <a:noFill/>
        </p:spPr>
        <p:txBody>
          <a:bodyPr wrap="square" rtlCol="0">
            <a:spAutoFit/>
          </a:bodyPr>
          <a:lstStyle/>
          <a:p>
            <a:r>
              <a:rPr lang="en-US" sz="1200" dirty="0"/>
              <a:t>Fig 21, Highlight of the pipeline RANSAC and filter of moving objects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PlaceHolder 1"/>
          <p:cNvSpPr>
            <a:spLocks noGrp="1"/>
          </p:cNvSpPr>
          <p:nvPr>
            <p:ph type="title"/>
          </p:nvPr>
        </p:nvSpPr>
        <p:spPr>
          <a:xfrm>
            <a:off x="838080" y="365040"/>
            <a:ext cx="10514880" cy="1324800"/>
          </a:xfrm>
          <a:prstGeom prst="rect">
            <a:avLst/>
          </a:prstGeom>
          <a:noFill/>
          <a:ln w="0">
            <a:noFill/>
          </a:ln>
        </p:spPr>
        <p:txBody>
          <a:bodyPr lIns="0" tIns="0" rIns="0" bIns="0" anchor="ctr">
            <a:noAutofit/>
          </a:bodyPr>
          <a:lstStyle/>
          <a:p>
            <a:pPr indent="0" defTabSz="914400">
              <a:lnSpc>
                <a:spcPct val="90000"/>
              </a:lnSpc>
              <a:buNone/>
            </a:pPr>
            <a:r>
              <a:rPr lang="en-US" sz="4400" b="0" strike="noStrike" spc="-1" dirty="0">
                <a:solidFill>
                  <a:schemeClr val="dk1"/>
                </a:solidFill>
                <a:latin typeface="Aptos Display"/>
              </a:rPr>
              <a:t>Method Overview</a:t>
            </a:r>
            <a:br>
              <a:rPr sz="4400" dirty="0"/>
            </a:br>
            <a:r>
              <a:rPr lang="en-US" sz="2800" b="0" i="1" strike="noStrike" spc="-1" dirty="0">
                <a:solidFill>
                  <a:schemeClr val="dk1"/>
                </a:solidFill>
                <a:latin typeface="Aptos Display"/>
              </a:rPr>
              <a:t>Robust Point Selection</a:t>
            </a:r>
            <a:endParaRPr lang="en-DE" sz="2800" b="0" strike="noStrike" spc="-1" dirty="0">
              <a:solidFill>
                <a:schemeClr val="dk1"/>
              </a:solidFill>
              <a:latin typeface="Aptos"/>
            </a:endParaRPr>
          </a:p>
        </p:txBody>
      </p:sp>
      <p:pic>
        <p:nvPicPr>
          <p:cNvPr id="133" name="Content Placeholder 8" descr="A diagram of a flowchart&#10;&#10;AI-generated content may be incorrect."/>
          <p:cNvPicPr/>
          <p:nvPr/>
        </p:nvPicPr>
        <p:blipFill>
          <a:blip r:embed="rId2">
            <a:alphaModFix amt="50000"/>
          </a:blip>
          <a:stretch/>
        </p:blipFill>
        <p:spPr>
          <a:xfrm>
            <a:off x="838080" y="2020320"/>
            <a:ext cx="10783800" cy="3230640"/>
          </a:xfrm>
          <a:prstGeom prst="rect">
            <a:avLst/>
          </a:prstGeom>
          <a:ln w="0">
            <a:noFill/>
          </a:ln>
        </p:spPr>
      </p:pic>
      <p:sp>
        <p:nvSpPr>
          <p:cNvPr id="134" name="Content Placeholder 8"/>
          <p:cNvSpPr/>
          <p:nvPr/>
        </p:nvSpPr>
        <p:spPr>
          <a:xfrm>
            <a:off x="6264360" y="2142720"/>
            <a:ext cx="2060280" cy="818640"/>
          </a:xfrm>
          <a:prstGeom prst="roundRect">
            <a:avLst>
              <a:gd name="adj" fmla="val 16667"/>
            </a:avLst>
          </a:prstGeom>
          <a:blipFill rotWithShape="0">
            <a:blip r:embed="rId3"/>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135" name="Rectangle: Single Corner Snipped 9"/>
          <p:cNvSpPr/>
          <p:nvPr/>
        </p:nvSpPr>
        <p:spPr>
          <a:xfrm flipH="1">
            <a:off x="5274000" y="2961720"/>
            <a:ext cx="6916680" cy="2456280"/>
          </a:xfrm>
          <a:prstGeom prst="snip1Rect">
            <a:avLst>
              <a:gd name="adj" fmla="val 16667"/>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DE" sz="1800" b="0" strike="noStrike" spc="-1">
              <a:solidFill>
                <a:schemeClr val="lt1"/>
              </a:solidFill>
              <a:latin typeface="Aptos"/>
            </a:endParaRPr>
          </a:p>
        </p:txBody>
      </p:sp>
      <p:pic>
        <p:nvPicPr>
          <p:cNvPr id="136" name="Picture 7" descr="This is an example on how an ideal RANSAC should behave.">
            <a:extLst>
              <a:ext uri="{C183D7F6-B498-43B3-948B-1728B52AA6E4}">
                <adec:decorative xmlns:adec="http://schemas.microsoft.com/office/drawing/2017/decorative" val="1"/>
              </a:ext>
            </a:extLst>
          </p:cNvPr>
          <p:cNvPicPr/>
          <p:nvPr/>
        </p:nvPicPr>
        <p:blipFill>
          <a:blip r:embed="rId4"/>
          <a:stretch/>
        </p:blipFill>
        <p:spPr>
          <a:xfrm>
            <a:off x="5565600" y="3115800"/>
            <a:ext cx="5625360" cy="2889000"/>
          </a:xfrm>
          <a:prstGeom prst="rect">
            <a:avLst/>
          </a:prstGeom>
          <a:ln w="0">
            <a:noFill/>
          </a:ln>
        </p:spPr>
      </p:pic>
      <p:sp>
        <p:nvSpPr>
          <p:cNvPr id="6" name="Footer Placeholder 5">
            <a:extLst>
              <a:ext uri="{FF2B5EF4-FFF2-40B4-BE49-F238E27FC236}">
                <a16:creationId xmlns:a16="http://schemas.microsoft.com/office/drawing/2014/main" id="{DDE7D3D8-6F0B-B562-87DF-C902D90507E0}"/>
              </a:ext>
            </a:extLst>
          </p:cNvPr>
          <p:cNvSpPr>
            <a:spLocks noGrp="1"/>
          </p:cNvSpPr>
          <p:nvPr>
            <p:ph type="ftr" idx="7"/>
          </p:nvPr>
        </p:nvSpPr>
        <p:spPr/>
        <p:txBody>
          <a:bodyPr/>
          <a:lstStyle/>
          <a:p>
            <a:r>
              <a:rPr lang="en-US" sz="1200">
                <a:solidFill>
                  <a:schemeClr val="bg1"/>
                </a:solidFill>
              </a:rPr>
              <a:t>Luis Fernando Rodriguez Gutierrez</a:t>
            </a:r>
          </a:p>
          <a:p>
            <a:r>
              <a:rPr lang="en-US" sz="1200">
                <a:solidFill>
                  <a:schemeClr val="bg1"/>
                </a:solidFill>
              </a:rPr>
              <a:t>FH Dortmund, 2025, Master ESE</a:t>
            </a:r>
            <a:endParaRPr lang="en-US" sz="1200" dirty="0">
              <a:solidFill>
                <a:schemeClr val="bg1"/>
              </a:solidFill>
            </a:endParaRPr>
          </a:p>
        </p:txBody>
      </p:sp>
      <p:sp>
        <p:nvSpPr>
          <p:cNvPr id="7" name="Slide Number Placeholder 6">
            <a:extLst>
              <a:ext uri="{FF2B5EF4-FFF2-40B4-BE49-F238E27FC236}">
                <a16:creationId xmlns:a16="http://schemas.microsoft.com/office/drawing/2014/main" id="{92959DF3-E704-5EBA-3C02-2ACE1B1790F7}"/>
              </a:ext>
            </a:extLst>
          </p:cNvPr>
          <p:cNvSpPr>
            <a:spLocks noGrp="1"/>
          </p:cNvSpPr>
          <p:nvPr>
            <p:ph type="sldNum" idx="8"/>
          </p:nvPr>
        </p:nvSpPr>
        <p:spPr/>
        <p:txBody>
          <a:bodyPr/>
          <a:lstStyle/>
          <a:p>
            <a:fld id="{00165D31-C93C-4278-ABE7-88C88C3DED27}" type="slidenum">
              <a:rPr lang="en-US" smtClean="0"/>
              <a:t>25</a:t>
            </a:fld>
            <a:endParaRPr lang="en-US"/>
          </a:p>
        </p:txBody>
      </p:sp>
      <p:sp>
        <p:nvSpPr>
          <p:cNvPr id="8" name="TextBox 7">
            <a:extLst>
              <a:ext uri="{FF2B5EF4-FFF2-40B4-BE49-F238E27FC236}">
                <a16:creationId xmlns:a16="http://schemas.microsoft.com/office/drawing/2014/main" id="{A4FDFE3E-B72D-2A35-793E-126155F55F79}"/>
              </a:ext>
            </a:extLst>
          </p:cNvPr>
          <p:cNvSpPr txBox="1"/>
          <p:nvPr/>
        </p:nvSpPr>
        <p:spPr>
          <a:xfrm>
            <a:off x="6229980" y="5894855"/>
            <a:ext cx="4220306" cy="461665"/>
          </a:xfrm>
          <a:prstGeom prst="rect">
            <a:avLst/>
          </a:prstGeom>
          <a:noFill/>
        </p:spPr>
        <p:txBody>
          <a:bodyPr wrap="square" rtlCol="0">
            <a:spAutoFit/>
          </a:bodyPr>
          <a:lstStyle/>
          <a:p>
            <a:r>
              <a:rPr lang="en-US" sz="1200" dirty="0"/>
              <a:t>Fig 22, Idealistic case on how the RANSAC can classify dynamic vs static detections.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PlaceHolder 1"/>
          <p:cNvSpPr>
            <a:spLocks noGrp="1"/>
          </p:cNvSpPr>
          <p:nvPr>
            <p:ph type="title"/>
          </p:nvPr>
        </p:nvSpPr>
        <p:spPr>
          <a:xfrm>
            <a:off x="838080" y="365040"/>
            <a:ext cx="10514880" cy="1324800"/>
          </a:xfrm>
          <a:prstGeom prst="rect">
            <a:avLst/>
          </a:prstGeom>
          <a:noFill/>
          <a:ln w="0">
            <a:noFill/>
          </a:ln>
        </p:spPr>
        <p:txBody>
          <a:bodyPr lIns="0" tIns="0" rIns="0" bIns="0" anchor="ctr">
            <a:noAutofit/>
          </a:bodyPr>
          <a:lstStyle/>
          <a:p>
            <a:pPr indent="0" defTabSz="914400">
              <a:lnSpc>
                <a:spcPct val="90000"/>
              </a:lnSpc>
              <a:buNone/>
            </a:pPr>
            <a:r>
              <a:rPr lang="en-US" sz="4400" b="0" strike="noStrike" spc="-1" dirty="0">
                <a:solidFill>
                  <a:schemeClr val="dk1"/>
                </a:solidFill>
                <a:latin typeface="Aptos Display"/>
              </a:rPr>
              <a:t>Method Overview</a:t>
            </a:r>
            <a:br>
              <a:rPr sz="4400" dirty="0"/>
            </a:br>
            <a:r>
              <a:rPr lang="en-US" sz="2800" b="0" i="1" strike="noStrike" spc="-1" dirty="0">
                <a:solidFill>
                  <a:schemeClr val="dk1"/>
                </a:solidFill>
                <a:latin typeface="Aptos Display"/>
              </a:rPr>
              <a:t>Robust Point Selection</a:t>
            </a:r>
            <a:endParaRPr lang="en-DE" sz="2800" b="0" strike="noStrike" spc="-1" dirty="0">
              <a:solidFill>
                <a:schemeClr val="dk1"/>
              </a:solidFill>
              <a:latin typeface="Aptos"/>
            </a:endParaRPr>
          </a:p>
        </p:txBody>
      </p:sp>
      <p:pic>
        <p:nvPicPr>
          <p:cNvPr id="138" name="Content Placeholder 8" descr="A diagram of a flowchart&#10;&#10;AI-generated content may be incorrect."/>
          <p:cNvPicPr/>
          <p:nvPr/>
        </p:nvPicPr>
        <p:blipFill>
          <a:blip r:embed="rId2">
            <a:alphaModFix amt="50000"/>
          </a:blip>
          <a:stretch/>
        </p:blipFill>
        <p:spPr>
          <a:xfrm>
            <a:off x="838080" y="2020320"/>
            <a:ext cx="10783800" cy="3230640"/>
          </a:xfrm>
          <a:prstGeom prst="rect">
            <a:avLst/>
          </a:prstGeom>
          <a:ln w="0">
            <a:noFill/>
          </a:ln>
        </p:spPr>
      </p:pic>
      <p:sp>
        <p:nvSpPr>
          <p:cNvPr id="139" name="Content Placeholder 8"/>
          <p:cNvSpPr/>
          <p:nvPr/>
        </p:nvSpPr>
        <p:spPr>
          <a:xfrm>
            <a:off x="6264360" y="2142720"/>
            <a:ext cx="2060280" cy="818640"/>
          </a:xfrm>
          <a:prstGeom prst="roundRect">
            <a:avLst>
              <a:gd name="adj" fmla="val 16667"/>
            </a:avLst>
          </a:prstGeom>
          <a:blipFill rotWithShape="0">
            <a:blip r:embed="rId3"/>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140" name="Rectangle: Single Corner Snipped 9"/>
          <p:cNvSpPr/>
          <p:nvPr/>
        </p:nvSpPr>
        <p:spPr>
          <a:xfrm flipH="1">
            <a:off x="5274000" y="2961720"/>
            <a:ext cx="6916680" cy="2456280"/>
          </a:xfrm>
          <a:prstGeom prst="snip1Rect">
            <a:avLst>
              <a:gd name="adj" fmla="val 16667"/>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DE" sz="1800" b="0" strike="noStrike" spc="-1">
              <a:solidFill>
                <a:schemeClr val="lt1"/>
              </a:solidFill>
              <a:latin typeface="Aptos"/>
            </a:endParaRPr>
          </a:p>
        </p:txBody>
      </p:sp>
      <p:pic>
        <p:nvPicPr>
          <p:cNvPr id="141" name="Picture 10" descr="A graph with numbers and lines&#10;&#10;AI-generated content may be incorrect."/>
          <p:cNvPicPr/>
          <p:nvPr/>
        </p:nvPicPr>
        <p:blipFill>
          <a:blip r:embed="rId4"/>
          <a:stretch/>
        </p:blipFill>
        <p:spPr>
          <a:xfrm>
            <a:off x="5715000" y="3084120"/>
            <a:ext cx="4281840" cy="2772720"/>
          </a:xfrm>
          <a:prstGeom prst="rect">
            <a:avLst/>
          </a:prstGeom>
          <a:ln w="0">
            <a:noFill/>
          </a:ln>
        </p:spPr>
      </p:pic>
      <p:sp>
        <p:nvSpPr>
          <p:cNvPr id="6" name="Footer Placeholder 5">
            <a:extLst>
              <a:ext uri="{FF2B5EF4-FFF2-40B4-BE49-F238E27FC236}">
                <a16:creationId xmlns:a16="http://schemas.microsoft.com/office/drawing/2014/main" id="{D2A1C2DE-4650-8695-1FCE-8EB9AE9390CA}"/>
              </a:ext>
            </a:extLst>
          </p:cNvPr>
          <p:cNvSpPr>
            <a:spLocks noGrp="1"/>
          </p:cNvSpPr>
          <p:nvPr>
            <p:ph type="ftr" idx="7"/>
          </p:nvPr>
        </p:nvSpPr>
        <p:spPr/>
        <p:txBody>
          <a:bodyPr/>
          <a:lstStyle/>
          <a:p>
            <a:r>
              <a:rPr lang="en-US" sz="1200">
                <a:solidFill>
                  <a:schemeClr val="bg1"/>
                </a:solidFill>
              </a:rPr>
              <a:t>Luis Fernando Rodriguez Gutierrez</a:t>
            </a:r>
          </a:p>
          <a:p>
            <a:r>
              <a:rPr lang="en-US" sz="1200">
                <a:solidFill>
                  <a:schemeClr val="bg1"/>
                </a:solidFill>
              </a:rPr>
              <a:t>FH Dortmund, 2025, Master ESE</a:t>
            </a:r>
            <a:endParaRPr lang="en-US" sz="1200" dirty="0">
              <a:solidFill>
                <a:schemeClr val="bg1"/>
              </a:solidFill>
            </a:endParaRPr>
          </a:p>
        </p:txBody>
      </p:sp>
      <p:sp>
        <p:nvSpPr>
          <p:cNvPr id="7" name="Slide Number Placeholder 6">
            <a:extLst>
              <a:ext uri="{FF2B5EF4-FFF2-40B4-BE49-F238E27FC236}">
                <a16:creationId xmlns:a16="http://schemas.microsoft.com/office/drawing/2014/main" id="{4C9DA8FE-8756-A844-2BF2-84A16AF5340F}"/>
              </a:ext>
            </a:extLst>
          </p:cNvPr>
          <p:cNvSpPr>
            <a:spLocks noGrp="1"/>
          </p:cNvSpPr>
          <p:nvPr>
            <p:ph type="sldNum" idx="8"/>
          </p:nvPr>
        </p:nvSpPr>
        <p:spPr/>
        <p:txBody>
          <a:bodyPr/>
          <a:lstStyle/>
          <a:p>
            <a:fld id="{00165D31-C93C-4278-ABE7-88C88C3DED27}" type="slidenum">
              <a:rPr lang="en-US" smtClean="0"/>
              <a:t>26</a:t>
            </a:fld>
            <a:endParaRPr lang="en-US"/>
          </a:p>
        </p:txBody>
      </p:sp>
      <p:sp>
        <p:nvSpPr>
          <p:cNvPr id="8" name="TextBox 7">
            <a:extLst>
              <a:ext uri="{FF2B5EF4-FFF2-40B4-BE49-F238E27FC236}">
                <a16:creationId xmlns:a16="http://schemas.microsoft.com/office/drawing/2014/main" id="{2F579AE1-479C-1486-AD20-BB9048DE269B}"/>
              </a:ext>
            </a:extLst>
          </p:cNvPr>
          <p:cNvSpPr txBox="1"/>
          <p:nvPr/>
        </p:nvSpPr>
        <p:spPr>
          <a:xfrm>
            <a:off x="5715000" y="5875847"/>
            <a:ext cx="4281840" cy="461665"/>
          </a:xfrm>
          <a:prstGeom prst="rect">
            <a:avLst/>
          </a:prstGeom>
          <a:noFill/>
        </p:spPr>
        <p:txBody>
          <a:bodyPr wrap="square" rtlCol="0">
            <a:spAutoFit/>
          </a:bodyPr>
          <a:lstStyle/>
          <a:p>
            <a:r>
              <a:rPr lang="en-US" sz="1200" dirty="0"/>
              <a:t>Fig 23, Realistic classification of dynamic detections vs static detections in this project.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PlaceHolder 1"/>
          <p:cNvSpPr>
            <a:spLocks noGrp="1"/>
          </p:cNvSpPr>
          <p:nvPr>
            <p:ph type="title"/>
          </p:nvPr>
        </p:nvSpPr>
        <p:spPr>
          <a:xfrm>
            <a:off x="838080" y="365040"/>
            <a:ext cx="10514880" cy="1324800"/>
          </a:xfrm>
          <a:prstGeom prst="rect">
            <a:avLst/>
          </a:prstGeom>
          <a:noFill/>
          <a:ln w="0">
            <a:noFill/>
          </a:ln>
        </p:spPr>
        <p:txBody>
          <a:bodyPr lIns="0" tIns="0" rIns="0" bIns="0" anchor="ctr">
            <a:noAutofit/>
          </a:bodyPr>
          <a:lstStyle/>
          <a:p>
            <a:pPr indent="0" defTabSz="914400">
              <a:lnSpc>
                <a:spcPct val="90000"/>
              </a:lnSpc>
              <a:buNone/>
            </a:pPr>
            <a:r>
              <a:rPr lang="en-US" sz="4400" b="0" strike="noStrike" spc="-1" dirty="0">
                <a:solidFill>
                  <a:schemeClr val="dk1"/>
                </a:solidFill>
                <a:latin typeface="Aptos Display"/>
              </a:rPr>
              <a:t>Method Overview</a:t>
            </a:r>
            <a:br>
              <a:rPr sz="4400" dirty="0"/>
            </a:br>
            <a:r>
              <a:rPr lang="en-US" sz="2800" b="0" i="1" strike="noStrike" spc="-1" dirty="0">
                <a:solidFill>
                  <a:schemeClr val="dk1"/>
                </a:solidFill>
                <a:latin typeface="Aptos Display"/>
              </a:rPr>
              <a:t>Clustering</a:t>
            </a:r>
            <a:endParaRPr lang="en-DE" sz="2800" b="0" strike="noStrike" spc="-1" dirty="0">
              <a:solidFill>
                <a:schemeClr val="dk1"/>
              </a:solidFill>
              <a:latin typeface="Aptos"/>
            </a:endParaRPr>
          </a:p>
        </p:txBody>
      </p:sp>
      <p:pic>
        <p:nvPicPr>
          <p:cNvPr id="143" name="Content Placeholder 8" descr="A diagram of a flowchart&#10;&#10;AI-generated content may be incorrect."/>
          <p:cNvPicPr/>
          <p:nvPr/>
        </p:nvPicPr>
        <p:blipFill>
          <a:blip r:embed="rId2">
            <a:alphaModFix amt="50000"/>
          </a:blip>
          <a:stretch/>
        </p:blipFill>
        <p:spPr>
          <a:xfrm>
            <a:off x="838080" y="2020320"/>
            <a:ext cx="10783800" cy="3230640"/>
          </a:xfrm>
          <a:prstGeom prst="rect">
            <a:avLst/>
          </a:prstGeom>
          <a:ln w="0">
            <a:noFill/>
          </a:ln>
        </p:spPr>
      </p:pic>
      <p:sp>
        <p:nvSpPr>
          <p:cNvPr id="144" name="Content Placeholder 8"/>
          <p:cNvSpPr/>
          <p:nvPr/>
        </p:nvSpPr>
        <p:spPr>
          <a:xfrm>
            <a:off x="8420760" y="2142720"/>
            <a:ext cx="1036800" cy="818640"/>
          </a:xfrm>
          <a:prstGeom prst="roundRect">
            <a:avLst>
              <a:gd name="adj" fmla="val 16667"/>
            </a:avLst>
          </a:prstGeom>
          <a:blipFill rotWithShape="0">
            <a:blip r:embed="rId3"/>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145" name="Rectangle: Single Corner Snipped 9"/>
          <p:cNvSpPr/>
          <p:nvPr/>
        </p:nvSpPr>
        <p:spPr>
          <a:xfrm flipH="1">
            <a:off x="5073033" y="2838780"/>
            <a:ext cx="6916680" cy="2456280"/>
          </a:xfrm>
          <a:prstGeom prst="snip1Rect">
            <a:avLst>
              <a:gd name="adj" fmla="val 16667"/>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285840" indent="-285840" defTabSz="914400">
              <a:lnSpc>
                <a:spcPct val="100000"/>
              </a:lnSpc>
              <a:buClr>
                <a:srgbClr val="000000"/>
              </a:buClr>
              <a:buFont typeface="Arial"/>
              <a:buChar char="•"/>
            </a:pPr>
            <a:r>
              <a:rPr lang="en-US" sz="2000" b="0" strike="noStrike" spc="-1" dirty="0">
                <a:solidFill>
                  <a:schemeClr val="dk1"/>
                </a:solidFill>
                <a:latin typeface="Aptos"/>
              </a:rPr>
              <a:t>Clustering: DBSCAN, Groups neighboring points to form environmental features.</a:t>
            </a:r>
            <a:endParaRPr lang="en-US" sz="2000" b="0" strike="noStrike" spc="-1" dirty="0">
              <a:solidFill>
                <a:srgbClr val="000000"/>
              </a:solidFill>
              <a:latin typeface="Arial"/>
            </a:endParaRPr>
          </a:p>
          <a:p>
            <a:pPr marL="743040" lvl="1" indent="-285840" defTabSz="914400">
              <a:lnSpc>
                <a:spcPct val="100000"/>
              </a:lnSpc>
              <a:buClr>
                <a:srgbClr val="000000"/>
              </a:buClr>
              <a:buFont typeface="Arial"/>
              <a:buChar char="•"/>
            </a:pPr>
            <a:r>
              <a:rPr lang="en-US" sz="2000" b="0" strike="noStrike" spc="-1" dirty="0">
                <a:solidFill>
                  <a:schemeClr val="dk1"/>
                </a:solidFill>
                <a:latin typeface="Aptos"/>
              </a:rPr>
              <a:t>Great for finding geometrical patterns.</a:t>
            </a:r>
            <a:endParaRPr lang="en-US" sz="2000" b="0" strike="noStrike" spc="-1" dirty="0">
              <a:solidFill>
                <a:srgbClr val="000000"/>
              </a:solidFill>
              <a:latin typeface="Arial"/>
            </a:endParaRPr>
          </a:p>
          <a:p>
            <a:pPr algn="ctr" defTabSz="914400">
              <a:lnSpc>
                <a:spcPct val="100000"/>
              </a:lnSpc>
            </a:pPr>
            <a:endParaRPr lang="en-US" sz="2000" b="0" strike="noStrike" spc="-1" dirty="0">
              <a:solidFill>
                <a:srgbClr val="000000"/>
              </a:solidFill>
              <a:latin typeface="Arial"/>
            </a:endParaRPr>
          </a:p>
        </p:txBody>
      </p:sp>
      <p:sp>
        <p:nvSpPr>
          <p:cNvPr id="6" name="Footer Placeholder 5">
            <a:extLst>
              <a:ext uri="{FF2B5EF4-FFF2-40B4-BE49-F238E27FC236}">
                <a16:creationId xmlns:a16="http://schemas.microsoft.com/office/drawing/2014/main" id="{8C96CFEA-386E-F1BA-A552-8BC52FDE6BB5}"/>
              </a:ext>
            </a:extLst>
          </p:cNvPr>
          <p:cNvSpPr>
            <a:spLocks noGrp="1"/>
          </p:cNvSpPr>
          <p:nvPr>
            <p:ph type="ftr" idx="7"/>
          </p:nvPr>
        </p:nvSpPr>
        <p:spPr/>
        <p:txBody>
          <a:bodyPr/>
          <a:lstStyle/>
          <a:p>
            <a:r>
              <a:rPr lang="en-US" sz="1200">
                <a:solidFill>
                  <a:schemeClr val="bg1"/>
                </a:solidFill>
              </a:rPr>
              <a:t>Luis Fernando Rodriguez Gutierrez</a:t>
            </a:r>
          </a:p>
          <a:p>
            <a:r>
              <a:rPr lang="en-US" sz="1200">
                <a:solidFill>
                  <a:schemeClr val="bg1"/>
                </a:solidFill>
              </a:rPr>
              <a:t>FH Dortmund, 2025, Master ESE</a:t>
            </a:r>
            <a:endParaRPr lang="en-US" sz="1200" dirty="0">
              <a:solidFill>
                <a:schemeClr val="bg1"/>
              </a:solidFill>
            </a:endParaRPr>
          </a:p>
        </p:txBody>
      </p:sp>
      <p:sp>
        <p:nvSpPr>
          <p:cNvPr id="7" name="Slide Number Placeholder 6">
            <a:extLst>
              <a:ext uri="{FF2B5EF4-FFF2-40B4-BE49-F238E27FC236}">
                <a16:creationId xmlns:a16="http://schemas.microsoft.com/office/drawing/2014/main" id="{E0DCF910-38DD-BECC-4FBE-3C297C31BDC7}"/>
              </a:ext>
            </a:extLst>
          </p:cNvPr>
          <p:cNvSpPr>
            <a:spLocks noGrp="1"/>
          </p:cNvSpPr>
          <p:nvPr>
            <p:ph type="sldNum" idx="8"/>
          </p:nvPr>
        </p:nvSpPr>
        <p:spPr/>
        <p:txBody>
          <a:bodyPr/>
          <a:lstStyle/>
          <a:p>
            <a:fld id="{00165D31-C93C-4278-ABE7-88C88C3DED27}" type="slidenum">
              <a:rPr lang="en-US" smtClean="0"/>
              <a:t>27</a:t>
            </a:fld>
            <a:endParaRPr lang="en-US"/>
          </a:p>
        </p:txBody>
      </p:sp>
      <p:sp>
        <p:nvSpPr>
          <p:cNvPr id="8" name="TextBox 7">
            <a:extLst>
              <a:ext uri="{FF2B5EF4-FFF2-40B4-BE49-F238E27FC236}">
                <a16:creationId xmlns:a16="http://schemas.microsoft.com/office/drawing/2014/main" id="{A035895C-5AB1-6075-6C4D-B3E62F8716B5}"/>
              </a:ext>
            </a:extLst>
          </p:cNvPr>
          <p:cNvSpPr txBox="1"/>
          <p:nvPr/>
        </p:nvSpPr>
        <p:spPr>
          <a:xfrm>
            <a:off x="838080" y="5304441"/>
            <a:ext cx="4007615" cy="461665"/>
          </a:xfrm>
          <a:prstGeom prst="rect">
            <a:avLst/>
          </a:prstGeom>
          <a:noFill/>
        </p:spPr>
        <p:txBody>
          <a:bodyPr wrap="square" rtlCol="0">
            <a:spAutoFit/>
          </a:bodyPr>
          <a:lstStyle/>
          <a:p>
            <a:r>
              <a:rPr lang="en-US" sz="1200" dirty="0"/>
              <a:t>Fig 24, Highlight of the pipeline Clustering method and cluster tracking.</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PlaceHolder 1"/>
          <p:cNvSpPr>
            <a:spLocks noGrp="1"/>
          </p:cNvSpPr>
          <p:nvPr>
            <p:ph type="title"/>
          </p:nvPr>
        </p:nvSpPr>
        <p:spPr>
          <a:xfrm>
            <a:off x="838080" y="365040"/>
            <a:ext cx="10514880" cy="1324800"/>
          </a:xfrm>
          <a:prstGeom prst="rect">
            <a:avLst/>
          </a:prstGeom>
          <a:noFill/>
          <a:ln w="0">
            <a:noFill/>
          </a:ln>
        </p:spPr>
        <p:txBody>
          <a:bodyPr lIns="0" tIns="0" rIns="0" bIns="0" anchor="ctr">
            <a:noAutofit/>
          </a:bodyPr>
          <a:lstStyle/>
          <a:p>
            <a:pPr indent="0" defTabSz="914400">
              <a:lnSpc>
                <a:spcPct val="90000"/>
              </a:lnSpc>
              <a:buNone/>
            </a:pPr>
            <a:r>
              <a:rPr lang="en-US" sz="4400" b="0" strike="noStrike" spc="-1" dirty="0">
                <a:solidFill>
                  <a:schemeClr val="dk1"/>
                </a:solidFill>
                <a:latin typeface="Aptos Display"/>
              </a:rPr>
              <a:t>Method Overview</a:t>
            </a:r>
            <a:br>
              <a:rPr sz="4400" dirty="0"/>
            </a:br>
            <a:r>
              <a:rPr lang="en-US" sz="2800" b="0" i="1" strike="noStrike" spc="-1" dirty="0">
                <a:solidFill>
                  <a:schemeClr val="dk1"/>
                </a:solidFill>
                <a:latin typeface="Aptos Display"/>
              </a:rPr>
              <a:t>Clustering</a:t>
            </a:r>
            <a:endParaRPr lang="en-DE" sz="2800" b="0" strike="noStrike" spc="-1" dirty="0">
              <a:solidFill>
                <a:schemeClr val="dk1"/>
              </a:solidFill>
              <a:latin typeface="Aptos"/>
            </a:endParaRPr>
          </a:p>
        </p:txBody>
      </p:sp>
      <p:pic>
        <p:nvPicPr>
          <p:cNvPr id="147" name="Content Placeholder 8" descr="A diagram of a flowchart&#10;&#10;AI-generated content may be incorrect."/>
          <p:cNvPicPr/>
          <p:nvPr/>
        </p:nvPicPr>
        <p:blipFill>
          <a:blip r:embed="rId2">
            <a:alphaModFix amt="50000"/>
          </a:blip>
          <a:stretch/>
        </p:blipFill>
        <p:spPr>
          <a:xfrm>
            <a:off x="838080" y="2020320"/>
            <a:ext cx="10783800" cy="3230640"/>
          </a:xfrm>
          <a:prstGeom prst="rect">
            <a:avLst/>
          </a:prstGeom>
          <a:ln w="0">
            <a:noFill/>
          </a:ln>
        </p:spPr>
      </p:pic>
      <p:sp>
        <p:nvSpPr>
          <p:cNvPr id="148" name="Content Placeholder 8"/>
          <p:cNvSpPr/>
          <p:nvPr/>
        </p:nvSpPr>
        <p:spPr>
          <a:xfrm>
            <a:off x="8420760" y="2142720"/>
            <a:ext cx="1036800" cy="818640"/>
          </a:xfrm>
          <a:prstGeom prst="roundRect">
            <a:avLst>
              <a:gd name="adj" fmla="val 16667"/>
            </a:avLst>
          </a:prstGeom>
          <a:blipFill rotWithShape="0">
            <a:blip r:embed="rId3"/>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149" name="Rectangle: Single Corner Snipped 9"/>
          <p:cNvSpPr/>
          <p:nvPr/>
        </p:nvSpPr>
        <p:spPr>
          <a:xfrm flipH="1">
            <a:off x="5274000" y="2961720"/>
            <a:ext cx="6916680" cy="2456280"/>
          </a:xfrm>
          <a:prstGeom prst="snip1Rect">
            <a:avLst>
              <a:gd name="adj" fmla="val 16667"/>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DE" sz="1800" b="0" strike="noStrike" spc="-1">
              <a:solidFill>
                <a:schemeClr val="lt1"/>
              </a:solidFill>
              <a:latin typeface="Aptos"/>
            </a:endParaRPr>
          </a:p>
        </p:txBody>
      </p:sp>
      <p:pic>
        <p:nvPicPr>
          <p:cNvPr id="150" name="Picture 7" descr="A graph with numbers and points&#10;&#10;AI-generated content may be incorrect."/>
          <p:cNvPicPr/>
          <p:nvPr/>
        </p:nvPicPr>
        <p:blipFill>
          <a:blip r:embed="rId4"/>
          <a:stretch/>
        </p:blipFill>
        <p:spPr>
          <a:xfrm>
            <a:off x="5541480" y="3159000"/>
            <a:ext cx="3145320" cy="2363400"/>
          </a:xfrm>
          <a:prstGeom prst="rect">
            <a:avLst/>
          </a:prstGeom>
          <a:ln w="0">
            <a:noFill/>
          </a:ln>
        </p:spPr>
      </p:pic>
      <p:pic>
        <p:nvPicPr>
          <p:cNvPr id="151" name="Picture 11" descr="A graph with green dots&#10;&#10;AI-generated content may be incorrect."/>
          <p:cNvPicPr/>
          <p:nvPr/>
        </p:nvPicPr>
        <p:blipFill>
          <a:blip r:embed="rId5"/>
          <a:stretch/>
        </p:blipFill>
        <p:spPr>
          <a:xfrm>
            <a:off x="8733600" y="3200760"/>
            <a:ext cx="3021480" cy="2321640"/>
          </a:xfrm>
          <a:prstGeom prst="rect">
            <a:avLst/>
          </a:prstGeom>
          <a:ln w="0">
            <a:noFill/>
          </a:ln>
        </p:spPr>
      </p:pic>
      <p:sp>
        <p:nvSpPr>
          <p:cNvPr id="6" name="Footer Placeholder 5">
            <a:extLst>
              <a:ext uri="{FF2B5EF4-FFF2-40B4-BE49-F238E27FC236}">
                <a16:creationId xmlns:a16="http://schemas.microsoft.com/office/drawing/2014/main" id="{7433622A-D1E6-ADBC-FD1A-298607503B54}"/>
              </a:ext>
            </a:extLst>
          </p:cNvPr>
          <p:cNvSpPr>
            <a:spLocks noGrp="1"/>
          </p:cNvSpPr>
          <p:nvPr>
            <p:ph type="ftr" idx="7"/>
          </p:nvPr>
        </p:nvSpPr>
        <p:spPr/>
        <p:txBody>
          <a:bodyPr/>
          <a:lstStyle/>
          <a:p>
            <a:r>
              <a:rPr lang="en-US" sz="1200">
                <a:solidFill>
                  <a:schemeClr val="bg1"/>
                </a:solidFill>
              </a:rPr>
              <a:t>Luis Fernando Rodriguez Gutierrez</a:t>
            </a:r>
          </a:p>
          <a:p>
            <a:r>
              <a:rPr lang="en-US" sz="1200">
                <a:solidFill>
                  <a:schemeClr val="bg1"/>
                </a:solidFill>
              </a:rPr>
              <a:t>FH Dortmund, 2025, Master ESE</a:t>
            </a:r>
            <a:endParaRPr lang="en-US" sz="1200" dirty="0">
              <a:solidFill>
                <a:schemeClr val="bg1"/>
              </a:solidFill>
            </a:endParaRPr>
          </a:p>
        </p:txBody>
      </p:sp>
      <p:sp>
        <p:nvSpPr>
          <p:cNvPr id="7" name="Slide Number Placeholder 6">
            <a:extLst>
              <a:ext uri="{FF2B5EF4-FFF2-40B4-BE49-F238E27FC236}">
                <a16:creationId xmlns:a16="http://schemas.microsoft.com/office/drawing/2014/main" id="{AB65F691-8F54-CF08-992C-523A31AC0A4D}"/>
              </a:ext>
            </a:extLst>
          </p:cNvPr>
          <p:cNvSpPr>
            <a:spLocks noGrp="1"/>
          </p:cNvSpPr>
          <p:nvPr>
            <p:ph type="sldNum" idx="8"/>
          </p:nvPr>
        </p:nvSpPr>
        <p:spPr/>
        <p:txBody>
          <a:bodyPr/>
          <a:lstStyle/>
          <a:p>
            <a:fld id="{00165D31-C93C-4278-ABE7-88C88C3DED27}" type="slidenum">
              <a:rPr lang="en-US" smtClean="0"/>
              <a:t>28</a:t>
            </a:fld>
            <a:endParaRPr lang="en-US"/>
          </a:p>
        </p:txBody>
      </p:sp>
      <p:sp>
        <p:nvSpPr>
          <p:cNvPr id="8" name="TextBox 7">
            <a:extLst>
              <a:ext uri="{FF2B5EF4-FFF2-40B4-BE49-F238E27FC236}">
                <a16:creationId xmlns:a16="http://schemas.microsoft.com/office/drawing/2014/main" id="{D113AEAC-0211-0CD3-1B62-EDCA3974DF2F}"/>
              </a:ext>
            </a:extLst>
          </p:cNvPr>
          <p:cNvSpPr txBox="1"/>
          <p:nvPr/>
        </p:nvSpPr>
        <p:spPr>
          <a:xfrm>
            <a:off x="5744287" y="5489387"/>
            <a:ext cx="2739705" cy="461665"/>
          </a:xfrm>
          <a:prstGeom prst="rect">
            <a:avLst/>
          </a:prstGeom>
          <a:noFill/>
        </p:spPr>
        <p:txBody>
          <a:bodyPr wrap="square" rtlCol="0">
            <a:spAutoFit/>
          </a:bodyPr>
          <a:lstStyle/>
          <a:p>
            <a:r>
              <a:rPr lang="en-US" sz="1200" dirty="0"/>
              <a:t>Fig 25.a, Raw data from the point cloud.</a:t>
            </a:r>
          </a:p>
        </p:txBody>
      </p:sp>
      <p:sp>
        <p:nvSpPr>
          <p:cNvPr id="9" name="TextBox 8">
            <a:extLst>
              <a:ext uri="{FF2B5EF4-FFF2-40B4-BE49-F238E27FC236}">
                <a16:creationId xmlns:a16="http://schemas.microsoft.com/office/drawing/2014/main" id="{1A92C18D-0484-3617-A096-629BB3F85146}"/>
              </a:ext>
            </a:extLst>
          </p:cNvPr>
          <p:cNvSpPr txBox="1"/>
          <p:nvPr/>
        </p:nvSpPr>
        <p:spPr>
          <a:xfrm>
            <a:off x="8889607" y="5522400"/>
            <a:ext cx="2739705" cy="461665"/>
          </a:xfrm>
          <a:prstGeom prst="rect">
            <a:avLst/>
          </a:prstGeom>
          <a:noFill/>
        </p:spPr>
        <p:txBody>
          <a:bodyPr wrap="square" rtlCol="0">
            <a:spAutoFit/>
          </a:bodyPr>
          <a:lstStyle/>
          <a:p>
            <a:r>
              <a:rPr lang="en-US" sz="1200" dirty="0"/>
              <a:t>Fig 25.b, Clustered and tracked through time point cloud.</a:t>
            </a:r>
          </a:p>
        </p:txBody>
      </p:sp>
      <p:sp>
        <p:nvSpPr>
          <p:cNvPr id="10" name="TextBox 9">
            <a:extLst>
              <a:ext uri="{FF2B5EF4-FFF2-40B4-BE49-F238E27FC236}">
                <a16:creationId xmlns:a16="http://schemas.microsoft.com/office/drawing/2014/main" id="{D5E60450-7306-F52A-A093-7F74F6E241FD}"/>
              </a:ext>
            </a:extLst>
          </p:cNvPr>
          <p:cNvSpPr txBox="1"/>
          <p:nvPr/>
        </p:nvSpPr>
        <p:spPr>
          <a:xfrm>
            <a:off x="5681055" y="5922954"/>
            <a:ext cx="6074025" cy="276999"/>
          </a:xfrm>
          <a:prstGeom prst="rect">
            <a:avLst/>
          </a:prstGeom>
          <a:noFill/>
        </p:spPr>
        <p:txBody>
          <a:bodyPr wrap="square" rtlCol="0">
            <a:spAutoFit/>
          </a:bodyPr>
          <a:lstStyle/>
          <a:p>
            <a:r>
              <a:rPr lang="en-US" sz="1200" dirty="0"/>
              <a:t>Fig 25, Showcase on the cluster tracking algorithm.</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PlaceHolder 1"/>
          <p:cNvSpPr>
            <a:spLocks noGrp="1"/>
          </p:cNvSpPr>
          <p:nvPr>
            <p:ph type="title"/>
          </p:nvPr>
        </p:nvSpPr>
        <p:spPr>
          <a:xfrm>
            <a:off x="838080" y="365040"/>
            <a:ext cx="10514880" cy="1324800"/>
          </a:xfrm>
          <a:prstGeom prst="rect">
            <a:avLst/>
          </a:prstGeom>
          <a:noFill/>
          <a:ln w="0">
            <a:noFill/>
          </a:ln>
        </p:spPr>
        <p:txBody>
          <a:bodyPr lIns="0" tIns="0" rIns="0" bIns="0" anchor="ctr">
            <a:noAutofit/>
          </a:bodyPr>
          <a:lstStyle/>
          <a:p>
            <a:pPr indent="0" defTabSz="914400">
              <a:lnSpc>
                <a:spcPct val="90000"/>
              </a:lnSpc>
              <a:buNone/>
            </a:pPr>
            <a:r>
              <a:rPr lang="en-US" sz="4400" b="0" strike="noStrike" spc="-1">
                <a:solidFill>
                  <a:schemeClr val="dk1"/>
                </a:solidFill>
                <a:latin typeface="Aptos Display"/>
              </a:rPr>
              <a:t>Method Overview</a:t>
            </a:r>
            <a:br>
              <a:rPr sz="4400"/>
            </a:br>
            <a:r>
              <a:rPr lang="en-US" sz="3200" b="0" i="1" strike="noStrike" spc="-1">
                <a:solidFill>
                  <a:schemeClr val="dk1"/>
                </a:solidFill>
                <a:latin typeface="Aptos Display"/>
              </a:rPr>
              <a:t>Iterative Closest Point</a:t>
            </a:r>
            <a:endParaRPr lang="en-DE" sz="3200" b="0" strike="noStrike" spc="-1">
              <a:solidFill>
                <a:schemeClr val="dk1"/>
              </a:solidFill>
              <a:latin typeface="Aptos"/>
            </a:endParaRPr>
          </a:p>
        </p:txBody>
      </p:sp>
      <p:pic>
        <p:nvPicPr>
          <p:cNvPr id="153" name="Content Placeholder 8" descr="A diagram of a flowchart&#10;&#10;AI-generated content may be incorrect."/>
          <p:cNvPicPr/>
          <p:nvPr/>
        </p:nvPicPr>
        <p:blipFill>
          <a:blip r:embed="rId2">
            <a:alphaModFix amt="50000"/>
          </a:blip>
          <a:stretch/>
        </p:blipFill>
        <p:spPr>
          <a:xfrm>
            <a:off x="838080" y="2020320"/>
            <a:ext cx="10783800" cy="3230640"/>
          </a:xfrm>
          <a:prstGeom prst="rect">
            <a:avLst/>
          </a:prstGeom>
          <a:ln w="0">
            <a:noFill/>
          </a:ln>
        </p:spPr>
      </p:pic>
      <p:sp>
        <p:nvSpPr>
          <p:cNvPr id="154" name="Content Placeholder 8"/>
          <p:cNvSpPr/>
          <p:nvPr/>
        </p:nvSpPr>
        <p:spPr>
          <a:xfrm>
            <a:off x="9485280" y="2142720"/>
            <a:ext cx="1036800" cy="818640"/>
          </a:xfrm>
          <a:prstGeom prst="roundRect">
            <a:avLst>
              <a:gd name="adj" fmla="val 16667"/>
            </a:avLst>
          </a:prstGeom>
          <a:blipFill rotWithShape="0">
            <a:blip r:embed="rId3"/>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155" name="Rectangle: Single Corner Snipped 9"/>
          <p:cNvSpPr/>
          <p:nvPr/>
        </p:nvSpPr>
        <p:spPr>
          <a:xfrm flipH="1">
            <a:off x="4942531" y="3083760"/>
            <a:ext cx="6916680" cy="2456280"/>
          </a:xfrm>
          <a:prstGeom prst="snip1Rect">
            <a:avLst>
              <a:gd name="adj" fmla="val 16667"/>
            </a:avLst>
          </a:prstGeom>
          <a:blipFill rotWithShape="0">
            <a:blip r:embed="rId4"/>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2000" b="0" strike="noStrike" spc="-1" dirty="0">
              <a:solidFill>
                <a:schemeClr val="tx1">
                  <a:alpha val="1000"/>
                </a:schemeClr>
              </a:solidFill>
              <a:latin typeface="Arial"/>
            </a:endParaRPr>
          </a:p>
        </p:txBody>
      </p:sp>
      <p:sp>
        <p:nvSpPr>
          <p:cNvPr id="6" name="Footer Placeholder 5">
            <a:extLst>
              <a:ext uri="{FF2B5EF4-FFF2-40B4-BE49-F238E27FC236}">
                <a16:creationId xmlns:a16="http://schemas.microsoft.com/office/drawing/2014/main" id="{BB71B862-4346-9BE4-1851-2FBA8D1E2E5B}"/>
              </a:ext>
            </a:extLst>
          </p:cNvPr>
          <p:cNvSpPr>
            <a:spLocks noGrp="1"/>
          </p:cNvSpPr>
          <p:nvPr>
            <p:ph type="ftr" idx="7"/>
          </p:nvPr>
        </p:nvSpPr>
        <p:spPr/>
        <p:txBody>
          <a:bodyPr/>
          <a:lstStyle/>
          <a:p>
            <a:r>
              <a:rPr lang="en-US" sz="1200">
                <a:solidFill>
                  <a:schemeClr val="bg1"/>
                </a:solidFill>
              </a:rPr>
              <a:t>Luis Fernando Rodriguez Gutierrez</a:t>
            </a:r>
          </a:p>
          <a:p>
            <a:r>
              <a:rPr lang="en-US" sz="1200">
                <a:solidFill>
                  <a:schemeClr val="bg1"/>
                </a:solidFill>
              </a:rPr>
              <a:t>FH Dortmund, 2025, Master ESE</a:t>
            </a:r>
            <a:endParaRPr lang="en-US" sz="1200" dirty="0">
              <a:solidFill>
                <a:schemeClr val="bg1"/>
              </a:solidFill>
            </a:endParaRPr>
          </a:p>
        </p:txBody>
      </p:sp>
      <p:sp>
        <p:nvSpPr>
          <p:cNvPr id="7" name="Slide Number Placeholder 6">
            <a:extLst>
              <a:ext uri="{FF2B5EF4-FFF2-40B4-BE49-F238E27FC236}">
                <a16:creationId xmlns:a16="http://schemas.microsoft.com/office/drawing/2014/main" id="{E7A9301E-015D-75BF-F412-03FD481C0336}"/>
              </a:ext>
            </a:extLst>
          </p:cNvPr>
          <p:cNvSpPr>
            <a:spLocks noGrp="1"/>
          </p:cNvSpPr>
          <p:nvPr>
            <p:ph type="sldNum" idx="8"/>
          </p:nvPr>
        </p:nvSpPr>
        <p:spPr/>
        <p:txBody>
          <a:bodyPr/>
          <a:lstStyle/>
          <a:p>
            <a:fld id="{00165D31-C93C-4278-ABE7-88C88C3DED27}" type="slidenum">
              <a:rPr lang="en-US" smtClean="0"/>
              <a:t>29</a:t>
            </a:fld>
            <a:endParaRPr lang="en-US"/>
          </a:p>
        </p:txBody>
      </p:sp>
      <p:sp>
        <p:nvSpPr>
          <p:cNvPr id="8" name="TextBox 7">
            <a:extLst>
              <a:ext uri="{FF2B5EF4-FFF2-40B4-BE49-F238E27FC236}">
                <a16:creationId xmlns:a16="http://schemas.microsoft.com/office/drawing/2014/main" id="{3BAFFC0D-39E5-60B1-A074-4FA3A2B3C445}"/>
              </a:ext>
            </a:extLst>
          </p:cNvPr>
          <p:cNvSpPr txBox="1"/>
          <p:nvPr/>
        </p:nvSpPr>
        <p:spPr>
          <a:xfrm>
            <a:off x="838080" y="5304441"/>
            <a:ext cx="4007615" cy="276999"/>
          </a:xfrm>
          <a:prstGeom prst="rect">
            <a:avLst/>
          </a:prstGeom>
          <a:noFill/>
        </p:spPr>
        <p:txBody>
          <a:bodyPr wrap="square" rtlCol="0">
            <a:spAutoFit/>
          </a:bodyPr>
          <a:lstStyle/>
          <a:p>
            <a:r>
              <a:rPr lang="en-US" sz="1200" dirty="0"/>
              <a:t>Fig 26, Highlight of the Iterative Closest Point algorithm.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laceHolder 1"/>
          <p:cNvSpPr>
            <a:spLocks noGrp="1"/>
          </p:cNvSpPr>
          <p:nvPr>
            <p:ph type="title"/>
          </p:nvPr>
        </p:nvSpPr>
        <p:spPr>
          <a:xfrm>
            <a:off x="838080" y="365040"/>
            <a:ext cx="10514880" cy="132480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dirty="0">
                <a:solidFill>
                  <a:schemeClr val="dk1"/>
                </a:solidFill>
                <a:latin typeface="Aptos Display"/>
              </a:rPr>
              <a:t>Project Overview</a:t>
            </a:r>
            <a:br>
              <a:rPr sz="4400" dirty="0"/>
            </a:br>
            <a:r>
              <a:rPr lang="en-US" sz="2800" b="0" strike="noStrike" spc="-1" dirty="0">
                <a:solidFill>
                  <a:schemeClr val="dk1"/>
                </a:solidFill>
                <a:latin typeface="Aptos Display"/>
              </a:rPr>
              <a:t>Vehicle</a:t>
            </a:r>
            <a:endParaRPr lang="en-DE" sz="2800" b="0" strike="noStrike" spc="-1" dirty="0">
              <a:solidFill>
                <a:schemeClr val="dk1"/>
              </a:solidFill>
              <a:latin typeface="Aptos"/>
            </a:endParaRPr>
          </a:p>
        </p:txBody>
      </p:sp>
      <p:sp>
        <p:nvSpPr>
          <p:cNvPr id="41" name="TextBox 8"/>
          <p:cNvSpPr/>
          <p:nvPr/>
        </p:nvSpPr>
        <p:spPr>
          <a:xfrm>
            <a:off x="835676" y="2122920"/>
            <a:ext cx="4114080" cy="1629762"/>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2000" b="0" strike="noStrike" spc="-1" dirty="0" err="1">
                <a:solidFill>
                  <a:schemeClr val="dk1"/>
                </a:solidFill>
                <a:latin typeface="Aptos"/>
              </a:rPr>
              <a:t>Ninebot</a:t>
            </a:r>
            <a:r>
              <a:rPr lang="en-US" sz="2000" b="0" strike="noStrike" spc="-1" dirty="0">
                <a:solidFill>
                  <a:schemeClr val="dk1"/>
                </a:solidFill>
                <a:latin typeface="Aptos"/>
              </a:rPr>
              <a:t> </a:t>
            </a:r>
            <a:r>
              <a:rPr lang="en-US" sz="2000" b="0" strike="noStrike" spc="-1" dirty="0" err="1">
                <a:solidFill>
                  <a:schemeClr val="dk1"/>
                </a:solidFill>
                <a:latin typeface="Aptos"/>
              </a:rPr>
              <a:t>Gokart</a:t>
            </a:r>
            <a:r>
              <a:rPr lang="en-US" sz="2000" b="0" strike="noStrike" spc="-1" dirty="0">
                <a:solidFill>
                  <a:schemeClr val="dk1"/>
                </a:solidFill>
                <a:latin typeface="Aptos"/>
              </a:rPr>
              <a:t> PRO</a:t>
            </a:r>
            <a:endParaRPr lang="en-US" sz="2000" b="0" strike="noStrike" spc="-1" dirty="0">
              <a:solidFill>
                <a:srgbClr val="000000"/>
              </a:solidFill>
              <a:latin typeface="Arial"/>
            </a:endParaRPr>
          </a:p>
          <a:p>
            <a:pPr marL="285840" indent="-285840" defTabSz="914400">
              <a:lnSpc>
                <a:spcPct val="100000"/>
              </a:lnSpc>
              <a:buClr>
                <a:srgbClr val="000000"/>
              </a:buClr>
              <a:buFont typeface="Arial"/>
              <a:buChar char="•"/>
            </a:pPr>
            <a:r>
              <a:rPr lang="en-US" sz="2000" b="0" strike="noStrike" spc="-1" dirty="0">
                <a:solidFill>
                  <a:schemeClr val="dk1"/>
                </a:solidFill>
                <a:latin typeface="Aptos"/>
              </a:rPr>
              <a:t>Max. Speed: 40 km/h.</a:t>
            </a:r>
            <a:endParaRPr lang="en-US" sz="2000" b="0" strike="noStrike" spc="-1" dirty="0">
              <a:solidFill>
                <a:srgbClr val="000000"/>
              </a:solidFill>
              <a:latin typeface="Arial"/>
            </a:endParaRPr>
          </a:p>
          <a:p>
            <a:pPr marL="285840" indent="-285840" defTabSz="914400">
              <a:lnSpc>
                <a:spcPct val="100000"/>
              </a:lnSpc>
              <a:buClr>
                <a:srgbClr val="000000"/>
              </a:buClr>
              <a:buFont typeface="Arial"/>
              <a:buChar char="•"/>
            </a:pPr>
            <a:r>
              <a:rPr lang="en-US" sz="2000" b="0" strike="noStrike" spc="-1" dirty="0">
                <a:solidFill>
                  <a:schemeClr val="dk1"/>
                </a:solidFill>
                <a:latin typeface="Aptos"/>
              </a:rPr>
              <a:t>Max Distance: 25 km.</a:t>
            </a:r>
            <a:endParaRPr lang="en-US" sz="2000" b="0" strike="noStrike" spc="-1" dirty="0">
              <a:solidFill>
                <a:srgbClr val="000000"/>
              </a:solidFill>
              <a:latin typeface="Arial"/>
            </a:endParaRPr>
          </a:p>
          <a:p>
            <a:pPr marL="285840" indent="-285840" defTabSz="914400">
              <a:lnSpc>
                <a:spcPct val="100000"/>
              </a:lnSpc>
              <a:buClr>
                <a:srgbClr val="000000"/>
              </a:buClr>
              <a:buFont typeface="Arial"/>
              <a:buChar char="•"/>
            </a:pPr>
            <a:r>
              <a:rPr lang="en-US" sz="2000" b="0" strike="noStrike" spc="-1" dirty="0">
                <a:solidFill>
                  <a:schemeClr val="dk1"/>
                </a:solidFill>
                <a:latin typeface="Aptos"/>
              </a:rPr>
              <a:t>Max Acceleration: 1,02 G.</a:t>
            </a:r>
            <a:endParaRPr lang="en-US" sz="2000" b="0" strike="noStrike" spc="-1" dirty="0">
              <a:solidFill>
                <a:srgbClr val="000000"/>
              </a:solidFill>
              <a:latin typeface="Arial"/>
            </a:endParaRPr>
          </a:p>
          <a:p>
            <a:pPr marL="285840" indent="-285840" defTabSz="914400">
              <a:lnSpc>
                <a:spcPct val="100000"/>
              </a:lnSpc>
              <a:buClr>
                <a:srgbClr val="000000"/>
              </a:buClr>
              <a:buFont typeface="Arial"/>
              <a:buChar char="•"/>
            </a:pPr>
            <a:r>
              <a:rPr lang="en-US" sz="2000" b="0" strike="noStrike" spc="-1" dirty="0">
                <a:solidFill>
                  <a:schemeClr val="dk1"/>
                </a:solidFill>
                <a:latin typeface="Aptos"/>
              </a:rPr>
              <a:t>Drift-Assistance System.</a:t>
            </a:r>
            <a:endParaRPr lang="en-US" sz="2000" b="0" strike="noStrike" spc="-1" dirty="0">
              <a:solidFill>
                <a:srgbClr val="000000"/>
              </a:solidFill>
              <a:latin typeface="Arial"/>
            </a:endParaRPr>
          </a:p>
        </p:txBody>
      </p:sp>
      <p:pic>
        <p:nvPicPr>
          <p:cNvPr id="42" name="Picture 13" descr="A go kart in a room&#10;&#10;AI-generated content may be incorrect."/>
          <p:cNvPicPr/>
          <p:nvPr/>
        </p:nvPicPr>
        <p:blipFill>
          <a:blip r:embed="rId2"/>
          <a:srcRect l="14247" r="21501"/>
          <a:stretch/>
        </p:blipFill>
        <p:spPr>
          <a:xfrm>
            <a:off x="7600796" y="598490"/>
            <a:ext cx="3385800" cy="2433070"/>
          </a:xfrm>
          <a:prstGeom prst="rect">
            <a:avLst/>
          </a:prstGeom>
          <a:ln w="0">
            <a:noFill/>
          </a:ln>
        </p:spPr>
      </p:pic>
      <p:pic>
        <p:nvPicPr>
          <p:cNvPr id="43" name="Picture 15" descr="A go kart on the floor&#10;&#10;AI-generated content may be incorrect."/>
          <p:cNvPicPr/>
          <p:nvPr/>
        </p:nvPicPr>
        <p:blipFill>
          <a:blip r:embed="rId3"/>
          <a:srcRect l="15000" r="27473"/>
          <a:stretch/>
        </p:blipFill>
        <p:spPr>
          <a:xfrm>
            <a:off x="7600796" y="3265010"/>
            <a:ext cx="3385800" cy="2717640"/>
          </a:xfrm>
          <a:prstGeom prst="rect">
            <a:avLst/>
          </a:prstGeom>
          <a:ln w="0">
            <a:noFill/>
          </a:ln>
        </p:spPr>
      </p:pic>
      <p:sp>
        <p:nvSpPr>
          <p:cNvPr id="5" name="Footer Placeholder 4">
            <a:extLst>
              <a:ext uri="{FF2B5EF4-FFF2-40B4-BE49-F238E27FC236}">
                <a16:creationId xmlns:a16="http://schemas.microsoft.com/office/drawing/2014/main" id="{FA2519A6-4CD6-DECA-78CF-7A03FFA9489A}"/>
              </a:ext>
            </a:extLst>
          </p:cNvPr>
          <p:cNvSpPr>
            <a:spLocks noGrp="1"/>
          </p:cNvSpPr>
          <p:nvPr>
            <p:ph type="ftr" idx="4"/>
          </p:nvPr>
        </p:nvSpPr>
        <p:spPr/>
        <p:txBody>
          <a:bodyPr/>
          <a:lstStyle/>
          <a:p>
            <a:r>
              <a:rPr lang="en-US" sz="1200">
                <a:solidFill>
                  <a:schemeClr val="bg1"/>
                </a:solidFill>
              </a:rPr>
              <a:t>Luis Fernando Rodriguez Gutierrez</a:t>
            </a:r>
          </a:p>
          <a:p>
            <a:r>
              <a:rPr lang="en-US" sz="1200">
                <a:solidFill>
                  <a:schemeClr val="bg1"/>
                </a:solidFill>
              </a:rPr>
              <a:t>FH Dortmund, 2025, Master ESE</a:t>
            </a:r>
            <a:endParaRPr lang="en-US" sz="1200" dirty="0">
              <a:solidFill>
                <a:schemeClr val="bg1"/>
              </a:solidFill>
            </a:endParaRPr>
          </a:p>
        </p:txBody>
      </p:sp>
      <p:sp>
        <p:nvSpPr>
          <p:cNvPr id="6" name="Slide Number Placeholder 5">
            <a:extLst>
              <a:ext uri="{FF2B5EF4-FFF2-40B4-BE49-F238E27FC236}">
                <a16:creationId xmlns:a16="http://schemas.microsoft.com/office/drawing/2014/main" id="{7F0052E5-5420-5DE5-D7B4-106DE7815480}"/>
              </a:ext>
            </a:extLst>
          </p:cNvPr>
          <p:cNvSpPr>
            <a:spLocks noGrp="1"/>
          </p:cNvSpPr>
          <p:nvPr>
            <p:ph type="sldNum" idx="5"/>
          </p:nvPr>
        </p:nvSpPr>
        <p:spPr/>
        <p:txBody>
          <a:bodyPr/>
          <a:lstStyle/>
          <a:p>
            <a:fld id="{CBD1E90E-ED2F-461A-B531-940F592942CB}" type="slidenum">
              <a:rPr lang="en-US" smtClean="0"/>
              <a:t>3</a:t>
            </a:fld>
            <a:endParaRPr lang="en-US"/>
          </a:p>
        </p:txBody>
      </p:sp>
      <p:sp>
        <p:nvSpPr>
          <p:cNvPr id="7" name="TextBox 6">
            <a:extLst>
              <a:ext uri="{FF2B5EF4-FFF2-40B4-BE49-F238E27FC236}">
                <a16:creationId xmlns:a16="http://schemas.microsoft.com/office/drawing/2014/main" id="{8955B009-7AB8-A7BD-3D31-86DFB760D77B}"/>
              </a:ext>
            </a:extLst>
          </p:cNvPr>
          <p:cNvSpPr txBox="1"/>
          <p:nvPr/>
        </p:nvSpPr>
        <p:spPr>
          <a:xfrm>
            <a:off x="7600796" y="2988011"/>
            <a:ext cx="4007615" cy="276999"/>
          </a:xfrm>
          <a:prstGeom prst="rect">
            <a:avLst/>
          </a:prstGeom>
          <a:noFill/>
        </p:spPr>
        <p:txBody>
          <a:bodyPr wrap="square" rtlCol="0">
            <a:spAutoFit/>
          </a:bodyPr>
          <a:lstStyle/>
          <a:p>
            <a:r>
              <a:rPr lang="en-US" sz="1200" dirty="0"/>
              <a:t>Fig 3.a, Diagonal view of test vehicle.</a:t>
            </a:r>
          </a:p>
        </p:txBody>
      </p:sp>
      <p:sp>
        <p:nvSpPr>
          <p:cNvPr id="8" name="TextBox 7">
            <a:extLst>
              <a:ext uri="{FF2B5EF4-FFF2-40B4-BE49-F238E27FC236}">
                <a16:creationId xmlns:a16="http://schemas.microsoft.com/office/drawing/2014/main" id="{4978D219-85F9-3DC0-0FB2-660D6888D838}"/>
              </a:ext>
            </a:extLst>
          </p:cNvPr>
          <p:cNvSpPr txBox="1"/>
          <p:nvPr/>
        </p:nvSpPr>
        <p:spPr>
          <a:xfrm>
            <a:off x="7600796" y="5939101"/>
            <a:ext cx="4007615" cy="276999"/>
          </a:xfrm>
          <a:prstGeom prst="rect">
            <a:avLst/>
          </a:prstGeom>
          <a:noFill/>
        </p:spPr>
        <p:txBody>
          <a:bodyPr wrap="square" rtlCol="0">
            <a:spAutoFit/>
          </a:bodyPr>
          <a:lstStyle/>
          <a:p>
            <a:r>
              <a:rPr lang="en-US" sz="1200" dirty="0"/>
              <a:t>Fig 3.b, Front view of test vehicle.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PlaceHolder 1"/>
          <p:cNvSpPr>
            <a:spLocks noGrp="1"/>
          </p:cNvSpPr>
          <p:nvPr>
            <p:ph type="title"/>
          </p:nvPr>
        </p:nvSpPr>
        <p:spPr>
          <a:xfrm>
            <a:off x="838080" y="365040"/>
            <a:ext cx="10514880" cy="1324800"/>
          </a:xfrm>
          <a:prstGeom prst="rect">
            <a:avLst/>
          </a:prstGeom>
          <a:noFill/>
          <a:ln w="0">
            <a:noFill/>
          </a:ln>
        </p:spPr>
        <p:txBody>
          <a:bodyPr lIns="0" tIns="0" rIns="0" bIns="0" anchor="ctr">
            <a:noAutofit/>
          </a:bodyPr>
          <a:lstStyle/>
          <a:p>
            <a:pPr indent="0" defTabSz="914400">
              <a:lnSpc>
                <a:spcPct val="90000"/>
              </a:lnSpc>
              <a:buNone/>
            </a:pPr>
            <a:r>
              <a:rPr lang="en-US" sz="4400" b="0" strike="noStrike" spc="-1">
                <a:solidFill>
                  <a:schemeClr val="dk1"/>
                </a:solidFill>
                <a:latin typeface="Aptos Display"/>
              </a:rPr>
              <a:t>Method Overview</a:t>
            </a:r>
            <a:br>
              <a:rPr sz="4400"/>
            </a:br>
            <a:r>
              <a:rPr lang="en-US" sz="3200" b="0" i="1" strike="noStrike" spc="-1">
                <a:solidFill>
                  <a:schemeClr val="dk1"/>
                </a:solidFill>
                <a:latin typeface="Aptos Display"/>
              </a:rPr>
              <a:t>Iterative Closest Point</a:t>
            </a:r>
            <a:endParaRPr lang="en-DE" sz="3200" b="0" strike="noStrike" spc="-1">
              <a:solidFill>
                <a:schemeClr val="dk1"/>
              </a:solidFill>
              <a:latin typeface="Aptos"/>
            </a:endParaRPr>
          </a:p>
        </p:txBody>
      </p:sp>
      <p:pic>
        <p:nvPicPr>
          <p:cNvPr id="157" name="Content Placeholder 8" descr="A diagram of a flowchart&#10;&#10;AI-generated content may be incorrect."/>
          <p:cNvPicPr/>
          <p:nvPr/>
        </p:nvPicPr>
        <p:blipFill>
          <a:blip r:embed="rId2">
            <a:alphaModFix amt="50000"/>
          </a:blip>
          <a:stretch/>
        </p:blipFill>
        <p:spPr>
          <a:xfrm>
            <a:off x="838080" y="2020320"/>
            <a:ext cx="10783800" cy="3230640"/>
          </a:xfrm>
          <a:prstGeom prst="rect">
            <a:avLst/>
          </a:prstGeom>
          <a:ln w="0">
            <a:noFill/>
          </a:ln>
        </p:spPr>
      </p:pic>
      <p:sp>
        <p:nvSpPr>
          <p:cNvPr id="158" name="Content Placeholder 8"/>
          <p:cNvSpPr/>
          <p:nvPr/>
        </p:nvSpPr>
        <p:spPr>
          <a:xfrm>
            <a:off x="9485280" y="2142720"/>
            <a:ext cx="1036800" cy="818640"/>
          </a:xfrm>
          <a:prstGeom prst="roundRect">
            <a:avLst>
              <a:gd name="adj" fmla="val 16667"/>
            </a:avLst>
          </a:prstGeom>
          <a:blipFill rotWithShape="0">
            <a:blip r:embed="rId3"/>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159" name="Rectangle: Single Corner Snipped 9"/>
          <p:cNvSpPr/>
          <p:nvPr/>
        </p:nvSpPr>
        <p:spPr>
          <a:xfrm flipH="1">
            <a:off x="5274000" y="2961720"/>
            <a:ext cx="6916680" cy="2456280"/>
          </a:xfrm>
          <a:prstGeom prst="snip1Rect">
            <a:avLst>
              <a:gd name="adj" fmla="val 16667"/>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defTabSz="914400">
              <a:lnSpc>
                <a:spcPct val="100000"/>
              </a:lnSpc>
            </a:pPr>
            <a:endParaRPr lang="en-DE" sz="1800" b="0" strike="noStrike" spc="-1">
              <a:solidFill>
                <a:schemeClr val="dk1"/>
              </a:solidFill>
              <a:latin typeface="Aptos"/>
            </a:endParaRPr>
          </a:p>
        </p:txBody>
      </p:sp>
      <p:pic>
        <p:nvPicPr>
          <p:cNvPr id="160" name="Picture 7" descr="A math equation with numbers and symbols&#10;&#10;AI-generated content may be incorrect."/>
          <p:cNvPicPr/>
          <p:nvPr/>
        </p:nvPicPr>
        <p:blipFill>
          <a:blip r:embed="rId4"/>
          <a:stretch/>
        </p:blipFill>
        <p:spPr>
          <a:xfrm>
            <a:off x="6150600" y="3077640"/>
            <a:ext cx="2459880" cy="679320"/>
          </a:xfrm>
          <a:prstGeom prst="rect">
            <a:avLst/>
          </a:prstGeom>
          <a:ln w="0">
            <a:noFill/>
          </a:ln>
        </p:spPr>
      </p:pic>
      <p:sp>
        <p:nvSpPr>
          <p:cNvPr id="6" name="Footer Placeholder 5">
            <a:extLst>
              <a:ext uri="{FF2B5EF4-FFF2-40B4-BE49-F238E27FC236}">
                <a16:creationId xmlns:a16="http://schemas.microsoft.com/office/drawing/2014/main" id="{CAD1A718-0A28-8267-1A7D-A6A0D4AD2FD2}"/>
              </a:ext>
            </a:extLst>
          </p:cNvPr>
          <p:cNvSpPr>
            <a:spLocks noGrp="1"/>
          </p:cNvSpPr>
          <p:nvPr>
            <p:ph type="ftr" idx="7"/>
          </p:nvPr>
        </p:nvSpPr>
        <p:spPr/>
        <p:txBody>
          <a:bodyPr/>
          <a:lstStyle/>
          <a:p>
            <a:r>
              <a:rPr lang="en-US" sz="1200">
                <a:solidFill>
                  <a:schemeClr val="bg1"/>
                </a:solidFill>
              </a:rPr>
              <a:t>Luis Fernando Rodriguez Gutierrez</a:t>
            </a:r>
          </a:p>
          <a:p>
            <a:r>
              <a:rPr lang="en-US" sz="1200">
                <a:solidFill>
                  <a:schemeClr val="bg1"/>
                </a:solidFill>
              </a:rPr>
              <a:t>FH Dortmund, 2025, Master ESE</a:t>
            </a:r>
            <a:endParaRPr lang="en-US" sz="1200" dirty="0">
              <a:solidFill>
                <a:schemeClr val="bg1"/>
              </a:solidFill>
            </a:endParaRPr>
          </a:p>
        </p:txBody>
      </p:sp>
      <p:sp>
        <p:nvSpPr>
          <p:cNvPr id="7" name="Slide Number Placeholder 6">
            <a:extLst>
              <a:ext uri="{FF2B5EF4-FFF2-40B4-BE49-F238E27FC236}">
                <a16:creationId xmlns:a16="http://schemas.microsoft.com/office/drawing/2014/main" id="{41A3730B-8599-C4ED-4CE5-2D819F4D1D7C}"/>
              </a:ext>
            </a:extLst>
          </p:cNvPr>
          <p:cNvSpPr>
            <a:spLocks noGrp="1"/>
          </p:cNvSpPr>
          <p:nvPr>
            <p:ph type="sldNum" idx="8"/>
          </p:nvPr>
        </p:nvSpPr>
        <p:spPr/>
        <p:txBody>
          <a:bodyPr/>
          <a:lstStyle/>
          <a:p>
            <a:fld id="{00165D31-C93C-4278-ABE7-88C88C3DED27}" type="slidenum">
              <a:rPr lang="en-US" smtClean="0"/>
              <a:t>30</a:t>
            </a:fld>
            <a:endParaRPr lang="en-US"/>
          </a:p>
        </p:txBody>
      </p:sp>
      <p:sp>
        <p:nvSpPr>
          <p:cNvPr id="8" name="TextBox 7">
            <a:extLst>
              <a:ext uri="{FF2B5EF4-FFF2-40B4-BE49-F238E27FC236}">
                <a16:creationId xmlns:a16="http://schemas.microsoft.com/office/drawing/2014/main" id="{4404D37F-7851-C196-CCE8-41D2380D2C93}"/>
              </a:ext>
            </a:extLst>
          </p:cNvPr>
          <p:cNvSpPr txBox="1"/>
          <p:nvPr/>
        </p:nvSpPr>
        <p:spPr>
          <a:xfrm>
            <a:off x="8610480" y="3258993"/>
            <a:ext cx="2350535" cy="461665"/>
          </a:xfrm>
          <a:prstGeom prst="rect">
            <a:avLst/>
          </a:prstGeom>
          <a:noFill/>
        </p:spPr>
        <p:txBody>
          <a:bodyPr wrap="square" rtlCol="0">
            <a:spAutoFit/>
          </a:bodyPr>
          <a:lstStyle/>
          <a:p>
            <a:r>
              <a:rPr lang="en-US" sz="1200" dirty="0"/>
              <a:t>Eq 4, Translation and Rotation equation from ICP algorithm.</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59E1DC81-6737-BC4A-F755-C120E95A55C9}"/>
                  </a:ext>
                </a:extLst>
              </p:cNvPr>
              <p:cNvSpPr txBox="1"/>
              <p:nvPr/>
            </p:nvSpPr>
            <p:spPr>
              <a:xfrm>
                <a:off x="4833257" y="3820306"/>
                <a:ext cx="6788623" cy="2246769"/>
              </a:xfrm>
              <a:prstGeom prst="rect">
                <a:avLst/>
              </a:prstGeom>
              <a:noFill/>
            </p:spPr>
            <p:txBody>
              <a:bodyPr wrap="square" rtlCol="0">
                <a:spAutoFit/>
              </a:bodyPr>
              <a:lstStyle/>
              <a:p>
                <a:r>
                  <a:rPr lang="en-US" sz="2000" dirty="0"/>
                  <a:t>Transform the reference scan to match the current scan.</a:t>
                </a:r>
              </a:p>
              <a:p>
                <a:pPr marL="285750" indent="-285750">
                  <a:buFont typeface="Arial" panose="020B0604020202020204" pitchFamily="34" charset="0"/>
                  <a:buChar char="•"/>
                </a:pPr>
                <a:r>
                  <a:rPr lang="en-US" sz="2000" dirty="0"/>
                  <a:t>R: rotation matrix</a:t>
                </a:r>
              </a:p>
              <a:p>
                <a:pPr marL="285750" indent="-285750">
                  <a:buFont typeface="Arial" panose="020B0604020202020204" pitchFamily="34" charset="0"/>
                  <a:buChar char="•"/>
                </a:pPr>
                <a:r>
                  <a:rPr lang="en-US" sz="2000" dirty="0"/>
                  <a:t>t: translation vector</a:t>
                </a:r>
              </a:p>
              <a:p>
                <a:pPr marL="285750" indent="-285750">
                  <a:buFont typeface="Arial" panose="020B0604020202020204" pitchFamily="34" charset="0"/>
                  <a:buChar char="•"/>
                </a:pPr>
                <a14:m>
                  <m:oMath xmlns:m="http://schemas.openxmlformats.org/officeDocument/2006/math">
                    <m:sSub>
                      <m:sSubPr>
                        <m:ctrlPr>
                          <a:rPr lang="en-US" sz="2000" b="0" i="1" smtClean="0"/>
                        </m:ctrlPr>
                      </m:sSubPr>
                      <m:e>
                        <m:r>
                          <a:rPr lang="en-US" sz="2000" b="0" i="1" smtClean="0"/>
                          <m:t>𝑝</m:t>
                        </m:r>
                      </m:e>
                      <m:sub>
                        <m:r>
                          <a:rPr lang="en-US" sz="2000" b="0" i="1" smtClean="0"/>
                          <m:t>𝑖</m:t>
                        </m:r>
                      </m:sub>
                    </m:sSub>
                  </m:oMath>
                </a14:m>
                <a:r>
                  <a:rPr lang="en-US" sz="2000" dirty="0"/>
                  <a:t>: point in current scan</a:t>
                </a:r>
              </a:p>
              <a:p>
                <a:pPr marL="285750" indent="-285750">
                  <a:buFont typeface="Arial" panose="020B0604020202020204" pitchFamily="34" charset="0"/>
                  <a:buChar char="•"/>
                </a:pPr>
                <a14:m>
                  <m:oMath xmlns:m="http://schemas.openxmlformats.org/officeDocument/2006/math">
                    <m:sSub>
                      <m:sSubPr>
                        <m:ctrlPr>
                          <a:rPr lang="en-US" sz="2000" b="0" i="1" smtClean="0"/>
                        </m:ctrlPr>
                      </m:sSubPr>
                      <m:e>
                        <m:r>
                          <a:rPr lang="en-US" sz="2000" b="0" i="1" smtClean="0"/>
                          <m:t>𝑞</m:t>
                        </m:r>
                      </m:e>
                      <m:sub>
                        <m:r>
                          <a:rPr lang="en-US" sz="2000" b="0" i="1" smtClean="0"/>
                          <m:t>𝑖</m:t>
                        </m:r>
                      </m:sub>
                    </m:sSub>
                  </m:oMath>
                </a14:m>
                <a:r>
                  <a:rPr lang="en-US" sz="2000" dirty="0"/>
                  <a:t>: corresponding point in reference map</a:t>
                </a:r>
              </a:p>
              <a:p>
                <a:pPr marL="285750" indent="-285750">
                  <a:buFont typeface="Arial" panose="020B0604020202020204" pitchFamily="34" charset="0"/>
                  <a:buChar char="•"/>
                </a:pPr>
                <a:r>
                  <a:rPr lang="en-US" sz="2000" dirty="0"/>
                  <a:t>N: Total number of point pairs between the two-point clouds.</a:t>
                </a:r>
              </a:p>
            </p:txBody>
          </p:sp>
        </mc:Choice>
        <mc:Fallback>
          <p:sp>
            <p:nvSpPr>
              <p:cNvPr id="9" name="TextBox 8">
                <a:extLst>
                  <a:ext uri="{FF2B5EF4-FFF2-40B4-BE49-F238E27FC236}">
                    <a16:creationId xmlns:a16="http://schemas.microsoft.com/office/drawing/2014/main" id="{59E1DC81-6737-BC4A-F755-C120E95A55C9}"/>
                  </a:ext>
                </a:extLst>
              </p:cNvPr>
              <p:cNvSpPr txBox="1">
                <a:spLocks noRot="1" noChangeAspect="1" noMove="1" noResize="1" noEditPoints="1" noAdjustHandles="1" noChangeArrowheads="1" noChangeShapeType="1" noTextEdit="1"/>
              </p:cNvSpPr>
              <p:nvPr/>
            </p:nvSpPr>
            <p:spPr>
              <a:xfrm>
                <a:off x="4833257" y="3820306"/>
                <a:ext cx="6788623" cy="2246769"/>
              </a:xfrm>
              <a:prstGeom prst="rect">
                <a:avLst/>
              </a:prstGeom>
              <a:blipFill>
                <a:blip r:embed="rId5"/>
                <a:stretch>
                  <a:fillRect l="-988" t="-1630" b="-4076"/>
                </a:stretch>
              </a:blipFill>
            </p:spPr>
            <p:txBody>
              <a:bodyPr/>
              <a:lstStyle/>
              <a:p>
                <a:r>
                  <a:rPr lang="en-US">
                    <a:noFill/>
                  </a:rPr>
                  <a:t> </a:t>
                </a:r>
              </a:p>
            </p:txBody>
          </p:sp>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PlaceHolder 1"/>
          <p:cNvSpPr>
            <a:spLocks noGrp="1"/>
          </p:cNvSpPr>
          <p:nvPr>
            <p:ph type="title"/>
          </p:nvPr>
        </p:nvSpPr>
        <p:spPr>
          <a:xfrm>
            <a:off x="838080" y="365040"/>
            <a:ext cx="10514880" cy="1324800"/>
          </a:xfrm>
          <a:prstGeom prst="rect">
            <a:avLst/>
          </a:prstGeom>
          <a:noFill/>
          <a:ln w="0">
            <a:noFill/>
          </a:ln>
        </p:spPr>
        <p:txBody>
          <a:bodyPr lIns="0" tIns="0" rIns="0" bIns="0" anchor="ctr">
            <a:noAutofit/>
          </a:bodyPr>
          <a:lstStyle/>
          <a:p>
            <a:pPr indent="0" defTabSz="914400">
              <a:lnSpc>
                <a:spcPct val="90000"/>
              </a:lnSpc>
              <a:buNone/>
            </a:pPr>
            <a:r>
              <a:rPr lang="en-US" sz="4400" b="0" strike="noStrike" spc="-1" dirty="0">
                <a:solidFill>
                  <a:schemeClr val="dk1"/>
                </a:solidFill>
                <a:latin typeface="Aptos Display"/>
              </a:rPr>
              <a:t>Method Overview</a:t>
            </a:r>
            <a:br>
              <a:rPr sz="4400" dirty="0"/>
            </a:br>
            <a:r>
              <a:rPr lang="en-US" sz="2800" b="0" i="1" strike="noStrike" spc="-1" dirty="0">
                <a:solidFill>
                  <a:schemeClr val="dk1"/>
                </a:solidFill>
                <a:latin typeface="Aptos Display"/>
              </a:rPr>
              <a:t>Iterative Closest Point</a:t>
            </a:r>
            <a:endParaRPr lang="en-DE" sz="2800" b="0" strike="noStrike" spc="-1" dirty="0">
              <a:solidFill>
                <a:schemeClr val="dk1"/>
              </a:solidFill>
              <a:latin typeface="Aptos"/>
            </a:endParaRPr>
          </a:p>
        </p:txBody>
      </p:sp>
      <p:pic>
        <p:nvPicPr>
          <p:cNvPr id="163" name="Content Placeholder 8" descr="A diagram of a flowchart&#10;&#10;AI-generated content may be incorrect."/>
          <p:cNvPicPr/>
          <p:nvPr/>
        </p:nvPicPr>
        <p:blipFill>
          <a:blip r:embed="rId2">
            <a:alphaModFix amt="50000"/>
          </a:blip>
          <a:stretch/>
        </p:blipFill>
        <p:spPr>
          <a:xfrm>
            <a:off x="838080" y="2020320"/>
            <a:ext cx="10783800" cy="3230640"/>
          </a:xfrm>
          <a:prstGeom prst="rect">
            <a:avLst/>
          </a:prstGeom>
          <a:ln w="0">
            <a:noFill/>
          </a:ln>
        </p:spPr>
      </p:pic>
      <p:sp>
        <p:nvSpPr>
          <p:cNvPr id="164" name="Content Placeholder 8"/>
          <p:cNvSpPr/>
          <p:nvPr/>
        </p:nvSpPr>
        <p:spPr>
          <a:xfrm>
            <a:off x="9485280" y="2142720"/>
            <a:ext cx="1036800" cy="818640"/>
          </a:xfrm>
          <a:prstGeom prst="roundRect">
            <a:avLst>
              <a:gd name="adj" fmla="val 16667"/>
            </a:avLst>
          </a:prstGeom>
          <a:blipFill rotWithShape="0">
            <a:blip r:embed="rId3"/>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165" name="Rectangle: Single Corner Snipped 9"/>
          <p:cNvSpPr/>
          <p:nvPr/>
        </p:nvSpPr>
        <p:spPr>
          <a:xfrm flipH="1">
            <a:off x="5274000" y="2961720"/>
            <a:ext cx="6916680" cy="2456280"/>
          </a:xfrm>
          <a:prstGeom prst="snip1Rect">
            <a:avLst>
              <a:gd name="adj" fmla="val 16667"/>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defTabSz="914400">
              <a:lnSpc>
                <a:spcPct val="100000"/>
              </a:lnSpc>
            </a:pPr>
            <a:endParaRPr lang="en-DE" sz="1800" b="0" strike="noStrike" spc="-1">
              <a:solidFill>
                <a:schemeClr val="dk1"/>
              </a:solidFill>
              <a:latin typeface="Aptos"/>
            </a:endParaRPr>
          </a:p>
        </p:txBody>
      </p:sp>
      <p:pic>
        <p:nvPicPr>
          <p:cNvPr id="166" name="Picture 11" descr="A graph with blue and red dots&#10;&#10;AI-generated content may be incorrect."/>
          <p:cNvPicPr/>
          <p:nvPr/>
        </p:nvPicPr>
        <p:blipFill>
          <a:blip r:embed="rId4"/>
          <a:stretch/>
        </p:blipFill>
        <p:spPr>
          <a:xfrm>
            <a:off x="6546960" y="2977560"/>
            <a:ext cx="3211560" cy="3211560"/>
          </a:xfrm>
          <a:prstGeom prst="rect">
            <a:avLst/>
          </a:prstGeom>
          <a:ln w="0">
            <a:noFill/>
          </a:ln>
        </p:spPr>
      </p:pic>
      <p:sp>
        <p:nvSpPr>
          <p:cNvPr id="6" name="Footer Placeholder 5">
            <a:extLst>
              <a:ext uri="{FF2B5EF4-FFF2-40B4-BE49-F238E27FC236}">
                <a16:creationId xmlns:a16="http://schemas.microsoft.com/office/drawing/2014/main" id="{F3131082-2D3A-9A51-9C93-C4C466D59608}"/>
              </a:ext>
            </a:extLst>
          </p:cNvPr>
          <p:cNvSpPr>
            <a:spLocks noGrp="1"/>
          </p:cNvSpPr>
          <p:nvPr>
            <p:ph type="ftr" idx="7"/>
          </p:nvPr>
        </p:nvSpPr>
        <p:spPr/>
        <p:txBody>
          <a:bodyPr/>
          <a:lstStyle/>
          <a:p>
            <a:r>
              <a:rPr lang="en-US" sz="1200">
                <a:solidFill>
                  <a:schemeClr val="bg1"/>
                </a:solidFill>
              </a:rPr>
              <a:t>Luis Fernando Rodriguez Gutierrez</a:t>
            </a:r>
          </a:p>
          <a:p>
            <a:r>
              <a:rPr lang="en-US" sz="1200">
                <a:solidFill>
                  <a:schemeClr val="bg1"/>
                </a:solidFill>
              </a:rPr>
              <a:t>FH Dortmund, 2025, Master ESE</a:t>
            </a:r>
            <a:endParaRPr lang="en-US" sz="1200" dirty="0">
              <a:solidFill>
                <a:schemeClr val="bg1"/>
              </a:solidFill>
            </a:endParaRPr>
          </a:p>
        </p:txBody>
      </p:sp>
      <p:sp>
        <p:nvSpPr>
          <p:cNvPr id="7" name="Slide Number Placeholder 6">
            <a:extLst>
              <a:ext uri="{FF2B5EF4-FFF2-40B4-BE49-F238E27FC236}">
                <a16:creationId xmlns:a16="http://schemas.microsoft.com/office/drawing/2014/main" id="{D3CDF63C-F2ED-6914-2DC7-095836B35603}"/>
              </a:ext>
            </a:extLst>
          </p:cNvPr>
          <p:cNvSpPr>
            <a:spLocks noGrp="1"/>
          </p:cNvSpPr>
          <p:nvPr>
            <p:ph type="sldNum" idx="8"/>
          </p:nvPr>
        </p:nvSpPr>
        <p:spPr/>
        <p:txBody>
          <a:bodyPr/>
          <a:lstStyle/>
          <a:p>
            <a:fld id="{00165D31-C93C-4278-ABE7-88C88C3DED27}" type="slidenum">
              <a:rPr lang="en-US" smtClean="0"/>
              <a:t>31</a:t>
            </a:fld>
            <a:endParaRPr lang="en-US"/>
          </a:p>
        </p:txBody>
      </p:sp>
      <p:sp>
        <p:nvSpPr>
          <p:cNvPr id="8" name="TextBox 7">
            <a:extLst>
              <a:ext uri="{FF2B5EF4-FFF2-40B4-BE49-F238E27FC236}">
                <a16:creationId xmlns:a16="http://schemas.microsoft.com/office/drawing/2014/main" id="{AB91E3D9-E3D5-1491-E358-0BF21B48D375}"/>
              </a:ext>
            </a:extLst>
          </p:cNvPr>
          <p:cNvSpPr txBox="1"/>
          <p:nvPr/>
        </p:nvSpPr>
        <p:spPr>
          <a:xfrm>
            <a:off x="6514465" y="5886802"/>
            <a:ext cx="4007615" cy="461665"/>
          </a:xfrm>
          <a:prstGeom prst="rect">
            <a:avLst/>
          </a:prstGeom>
          <a:noFill/>
        </p:spPr>
        <p:txBody>
          <a:bodyPr wrap="square" rtlCol="0">
            <a:spAutoFit/>
          </a:bodyPr>
          <a:lstStyle/>
          <a:p>
            <a:r>
              <a:rPr lang="en-US" sz="1200" dirty="0"/>
              <a:t>Animation 4, Simulated data to show how the frames </a:t>
            </a:r>
            <a:r>
              <a:rPr lang="en-US" sz="1200" i="1" dirty="0"/>
              <a:t>p </a:t>
            </a:r>
            <a:r>
              <a:rPr lang="en-US" sz="1200" dirty="0"/>
              <a:t>and </a:t>
            </a:r>
            <a:r>
              <a:rPr lang="en-US" sz="1200" i="1" dirty="0"/>
              <a:t>q </a:t>
            </a:r>
            <a:r>
              <a:rPr lang="en-US" sz="1200" dirty="0"/>
              <a:t>correlate.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Content Placeholder 8" descr="A diagram of a flowchart&#10;&#10;AI-generated content may be incorrect."/>
          <p:cNvPicPr/>
          <p:nvPr/>
        </p:nvPicPr>
        <p:blipFill>
          <a:blip r:embed="rId2">
            <a:alphaModFix amt="50000"/>
          </a:blip>
          <a:stretch/>
        </p:blipFill>
        <p:spPr>
          <a:xfrm>
            <a:off x="838080" y="2020320"/>
            <a:ext cx="10783800" cy="3230640"/>
          </a:xfrm>
          <a:prstGeom prst="rect">
            <a:avLst/>
          </a:prstGeom>
          <a:ln w="0">
            <a:noFill/>
          </a:ln>
        </p:spPr>
      </p:pic>
      <p:pic>
        <p:nvPicPr>
          <p:cNvPr id="6" name="Content Placeholder 8" descr="A diagram of a flowchart&#10;&#10;AI-generated content may be incorrect.">
            <a:extLst>
              <a:ext uri="{FF2B5EF4-FFF2-40B4-BE49-F238E27FC236}">
                <a16:creationId xmlns:a16="http://schemas.microsoft.com/office/drawing/2014/main" id="{A2D15A89-9BEC-EEB3-4BD5-4392723D2F3F}"/>
              </a:ext>
            </a:extLst>
          </p:cNvPr>
          <p:cNvPicPr/>
          <p:nvPr/>
        </p:nvPicPr>
        <p:blipFill>
          <a:blip r:embed="rId2"/>
          <a:srcRect l="89787" t="4004" r="814" b="70598"/>
          <a:stretch>
            <a:fillRect/>
          </a:stretch>
        </p:blipFill>
        <p:spPr>
          <a:xfrm>
            <a:off x="10520516" y="2163201"/>
            <a:ext cx="1013524" cy="798159"/>
          </a:xfrm>
          <a:prstGeom prst="ellipse">
            <a:avLst/>
          </a:prstGeom>
          <a:ln w="0">
            <a:noFill/>
          </a:ln>
        </p:spPr>
      </p:pic>
      <p:sp>
        <p:nvSpPr>
          <p:cNvPr id="167" name="PlaceHolder 1"/>
          <p:cNvSpPr>
            <a:spLocks noGrp="1"/>
          </p:cNvSpPr>
          <p:nvPr>
            <p:ph type="title"/>
          </p:nvPr>
        </p:nvSpPr>
        <p:spPr>
          <a:xfrm>
            <a:off x="838080" y="365040"/>
            <a:ext cx="10514880" cy="1324800"/>
          </a:xfrm>
          <a:prstGeom prst="rect">
            <a:avLst/>
          </a:prstGeom>
          <a:noFill/>
          <a:ln w="0">
            <a:noFill/>
          </a:ln>
        </p:spPr>
        <p:txBody>
          <a:bodyPr lIns="0" tIns="0" rIns="0" bIns="0" anchor="ctr">
            <a:noAutofit/>
          </a:bodyPr>
          <a:lstStyle/>
          <a:p>
            <a:pPr indent="0" defTabSz="914400">
              <a:lnSpc>
                <a:spcPct val="90000"/>
              </a:lnSpc>
              <a:buNone/>
            </a:pPr>
            <a:r>
              <a:rPr lang="en-US" sz="4400" b="0" strike="noStrike" spc="-1" dirty="0">
                <a:solidFill>
                  <a:schemeClr val="dk1"/>
                </a:solidFill>
                <a:latin typeface="Aptos Display"/>
              </a:rPr>
              <a:t>Method Overview</a:t>
            </a:r>
            <a:br>
              <a:rPr sz="4400" dirty="0"/>
            </a:br>
            <a:r>
              <a:rPr lang="en-US" sz="2800" b="0" i="1" strike="noStrike" spc="-1" dirty="0">
                <a:solidFill>
                  <a:schemeClr val="dk1"/>
                </a:solidFill>
                <a:latin typeface="Aptos Display"/>
              </a:rPr>
              <a:t>Ego-Motion</a:t>
            </a:r>
            <a:endParaRPr lang="en-DE" sz="2800" b="0" strike="noStrike" spc="-1" dirty="0">
              <a:solidFill>
                <a:schemeClr val="dk1"/>
              </a:solidFill>
              <a:latin typeface="Aptos"/>
            </a:endParaRPr>
          </a:p>
        </p:txBody>
      </p:sp>
      <p:sp>
        <p:nvSpPr>
          <p:cNvPr id="171" name="Rectangle 7"/>
          <p:cNvSpPr/>
          <p:nvPr/>
        </p:nvSpPr>
        <p:spPr>
          <a:xfrm>
            <a:off x="5151960" y="4209120"/>
            <a:ext cx="6778440" cy="19828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DE" sz="1800" b="0" strike="noStrike" spc="-1">
              <a:solidFill>
                <a:schemeClr val="lt1"/>
              </a:solidFill>
              <a:latin typeface="Aptos"/>
            </a:endParaRPr>
          </a:p>
        </p:txBody>
      </p:sp>
      <p:sp>
        <p:nvSpPr>
          <p:cNvPr id="173" name="TextBox 10"/>
          <p:cNvSpPr/>
          <p:nvPr/>
        </p:nvSpPr>
        <p:spPr>
          <a:xfrm>
            <a:off x="5576528" y="5150160"/>
            <a:ext cx="5848920" cy="706432"/>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2000" b="0" strike="noStrike" spc="-1" dirty="0">
                <a:solidFill>
                  <a:schemeClr val="dk1"/>
                </a:solidFill>
                <a:latin typeface="Aptos"/>
              </a:rPr>
              <a:t>The accumulation and sequential composition of these transforms gives us the odometry trajectory.</a:t>
            </a:r>
            <a:endParaRPr lang="en-US" sz="2000" b="0" strike="noStrike" spc="-1" dirty="0">
              <a:solidFill>
                <a:srgbClr val="000000"/>
              </a:solidFill>
              <a:latin typeface="Arial"/>
            </a:endParaRPr>
          </a:p>
        </p:txBody>
      </p:sp>
      <p:sp>
        <p:nvSpPr>
          <p:cNvPr id="170" name="Rectangle: Single Corner Snipped 9"/>
          <p:cNvSpPr/>
          <p:nvPr/>
        </p:nvSpPr>
        <p:spPr>
          <a:xfrm flipH="1">
            <a:off x="5151240" y="2961720"/>
            <a:ext cx="6916680" cy="1247040"/>
          </a:xfrm>
          <a:prstGeom prst="snip1Rect">
            <a:avLst>
              <a:gd name="adj" fmla="val 16667"/>
            </a:avLst>
          </a:prstGeom>
          <a:blipFill rotWithShape="0">
            <a:blip r:embed="rId3"/>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DE" sz="1800" b="0" strike="noStrike" spc="-1">
                <a:solidFill>
                  <a:srgbClr val="FFFFFF">
                    <a:alpha val="1000"/>
                  </a:srgbClr>
                </a:solidFill>
                <a:latin typeface="Aptos"/>
              </a:rPr>
              <a:t> </a:t>
            </a:r>
            <a:endParaRPr lang="en-US" sz="1800" b="0" strike="noStrike" spc="-1">
              <a:solidFill>
                <a:srgbClr val="000000"/>
              </a:solidFill>
              <a:latin typeface="Arial"/>
            </a:endParaRPr>
          </a:p>
        </p:txBody>
      </p:sp>
      <p:sp>
        <p:nvSpPr>
          <p:cNvPr id="172" name="TextBox 10"/>
          <p:cNvSpPr/>
          <p:nvPr/>
        </p:nvSpPr>
        <p:spPr>
          <a:xfrm>
            <a:off x="6458040" y="4208760"/>
            <a:ext cx="3389040" cy="888840"/>
          </a:xfrm>
          <a:prstGeom prst="rect">
            <a:avLst/>
          </a:prstGeom>
          <a:blipFill rotWithShape="0">
            <a:blip r:embed="rId4"/>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DE" sz="1800" b="0" strike="noStrike" spc="-1">
                <a:solidFill>
                  <a:srgbClr val="FFFFFF">
                    <a:alpha val="1000"/>
                  </a:srgbClr>
                </a:solidFill>
                <a:latin typeface="Aptos"/>
              </a:rPr>
              <a:t> </a:t>
            </a:r>
            <a:endParaRPr lang="en-US" sz="1800" b="0" strike="noStrike" spc="-1">
              <a:solidFill>
                <a:srgbClr val="000000"/>
              </a:solidFill>
              <a:latin typeface="Arial"/>
            </a:endParaRPr>
          </a:p>
        </p:txBody>
      </p:sp>
      <p:sp>
        <p:nvSpPr>
          <p:cNvPr id="8" name="Footer Placeholder 7">
            <a:extLst>
              <a:ext uri="{FF2B5EF4-FFF2-40B4-BE49-F238E27FC236}">
                <a16:creationId xmlns:a16="http://schemas.microsoft.com/office/drawing/2014/main" id="{0116F8F0-A585-E8C3-D878-5286F8C8A310}"/>
              </a:ext>
            </a:extLst>
          </p:cNvPr>
          <p:cNvSpPr>
            <a:spLocks noGrp="1"/>
          </p:cNvSpPr>
          <p:nvPr>
            <p:ph type="ftr" idx="7"/>
          </p:nvPr>
        </p:nvSpPr>
        <p:spPr/>
        <p:txBody>
          <a:bodyPr/>
          <a:lstStyle/>
          <a:p>
            <a:r>
              <a:rPr lang="en-US" sz="1200">
                <a:solidFill>
                  <a:schemeClr val="bg1"/>
                </a:solidFill>
              </a:rPr>
              <a:t>Luis Fernando Rodriguez Gutierrez</a:t>
            </a:r>
          </a:p>
          <a:p>
            <a:r>
              <a:rPr lang="en-US" sz="1200">
                <a:solidFill>
                  <a:schemeClr val="bg1"/>
                </a:solidFill>
              </a:rPr>
              <a:t>FH Dortmund, 2025, Master ESE</a:t>
            </a:r>
            <a:endParaRPr lang="en-US" sz="1200" dirty="0">
              <a:solidFill>
                <a:schemeClr val="bg1"/>
              </a:solidFill>
            </a:endParaRPr>
          </a:p>
        </p:txBody>
      </p:sp>
      <p:sp>
        <p:nvSpPr>
          <p:cNvPr id="9" name="Slide Number Placeholder 8">
            <a:extLst>
              <a:ext uri="{FF2B5EF4-FFF2-40B4-BE49-F238E27FC236}">
                <a16:creationId xmlns:a16="http://schemas.microsoft.com/office/drawing/2014/main" id="{8A03F9E2-7653-FD61-C708-5343D71607E6}"/>
              </a:ext>
            </a:extLst>
          </p:cNvPr>
          <p:cNvSpPr>
            <a:spLocks noGrp="1"/>
          </p:cNvSpPr>
          <p:nvPr>
            <p:ph type="sldNum" idx="8"/>
          </p:nvPr>
        </p:nvSpPr>
        <p:spPr/>
        <p:txBody>
          <a:bodyPr/>
          <a:lstStyle/>
          <a:p>
            <a:fld id="{00165D31-C93C-4278-ABE7-88C88C3DED27}" type="slidenum">
              <a:rPr lang="en-US" smtClean="0"/>
              <a:t>32</a:t>
            </a:fld>
            <a:endParaRPr lang="en-US"/>
          </a:p>
        </p:txBody>
      </p:sp>
      <p:sp>
        <p:nvSpPr>
          <p:cNvPr id="10" name="TextBox 9">
            <a:extLst>
              <a:ext uri="{FF2B5EF4-FFF2-40B4-BE49-F238E27FC236}">
                <a16:creationId xmlns:a16="http://schemas.microsoft.com/office/drawing/2014/main" id="{BE81C450-11F0-AA43-C861-1BCB9EA1B128}"/>
              </a:ext>
            </a:extLst>
          </p:cNvPr>
          <p:cNvSpPr txBox="1"/>
          <p:nvPr/>
        </p:nvSpPr>
        <p:spPr>
          <a:xfrm>
            <a:off x="838080" y="5304441"/>
            <a:ext cx="4007615" cy="461665"/>
          </a:xfrm>
          <a:prstGeom prst="rect">
            <a:avLst/>
          </a:prstGeom>
          <a:noFill/>
        </p:spPr>
        <p:txBody>
          <a:bodyPr wrap="square" rtlCol="0">
            <a:spAutoFit/>
          </a:bodyPr>
          <a:lstStyle/>
          <a:p>
            <a:r>
              <a:rPr lang="en-US" sz="1200" dirty="0"/>
              <a:t>Fig 27, Highlight of the Ego-Motion estimation of the pipeline.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PlaceHolder 1"/>
          <p:cNvSpPr>
            <a:spLocks noGrp="1"/>
          </p:cNvSpPr>
          <p:nvPr>
            <p:ph type="title"/>
          </p:nvPr>
        </p:nvSpPr>
        <p:spPr>
          <a:xfrm>
            <a:off x="838080" y="365040"/>
            <a:ext cx="10514880" cy="1324800"/>
          </a:xfrm>
          <a:prstGeom prst="rect">
            <a:avLst/>
          </a:prstGeom>
          <a:noFill/>
          <a:ln w="0">
            <a:noFill/>
          </a:ln>
        </p:spPr>
        <p:txBody>
          <a:bodyPr lIns="0" tIns="0" rIns="0" bIns="0" anchor="ctr">
            <a:noAutofit/>
          </a:bodyPr>
          <a:lstStyle/>
          <a:p>
            <a:pPr indent="0" defTabSz="914400">
              <a:lnSpc>
                <a:spcPct val="90000"/>
              </a:lnSpc>
              <a:buNone/>
            </a:pPr>
            <a:r>
              <a:rPr lang="en-US" sz="4400" b="0" strike="noStrike" spc="-1" dirty="0">
                <a:solidFill>
                  <a:schemeClr val="dk1"/>
                </a:solidFill>
                <a:latin typeface="Aptos Display"/>
              </a:rPr>
              <a:t>Method Overview</a:t>
            </a:r>
            <a:br>
              <a:rPr sz="4400" dirty="0"/>
            </a:br>
            <a:r>
              <a:rPr lang="en-US" sz="2800" b="0" i="1" strike="noStrike" spc="-1" dirty="0">
                <a:solidFill>
                  <a:schemeClr val="dk1"/>
                </a:solidFill>
                <a:latin typeface="Aptos Display"/>
              </a:rPr>
              <a:t>Ego-Motion</a:t>
            </a:r>
            <a:endParaRPr lang="en-DE" sz="2800" b="0" strike="noStrike" spc="-1" dirty="0">
              <a:solidFill>
                <a:schemeClr val="dk1"/>
              </a:solidFill>
              <a:latin typeface="Aptos"/>
            </a:endParaRPr>
          </a:p>
        </p:txBody>
      </p:sp>
      <p:pic>
        <p:nvPicPr>
          <p:cNvPr id="175" name="Content Placeholder 8" descr="A diagram of a flowchart&#10;&#10;AI-generated content may be incorrect."/>
          <p:cNvPicPr/>
          <p:nvPr/>
        </p:nvPicPr>
        <p:blipFill>
          <a:blip r:embed="rId2">
            <a:alphaModFix amt="50000"/>
          </a:blip>
          <a:stretch/>
        </p:blipFill>
        <p:spPr>
          <a:xfrm>
            <a:off x="838080" y="2020320"/>
            <a:ext cx="10783800" cy="3230640"/>
          </a:xfrm>
          <a:prstGeom prst="rect">
            <a:avLst/>
          </a:prstGeom>
          <a:ln w="0">
            <a:noFill/>
          </a:ln>
        </p:spPr>
      </p:pic>
      <p:sp>
        <p:nvSpPr>
          <p:cNvPr id="177" name="Rectangle: Single Corner Snipped 9"/>
          <p:cNvSpPr/>
          <p:nvPr/>
        </p:nvSpPr>
        <p:spPr>
          <a:xfrm flipH="1">
            <a:off x="5151240" y="2961720"/>
            <a:ext cx="6916680" cy="1247040"/>
          </a:xfrm>
          <a:prstGeom prst="snip1Rect">
            <a:avLst>
              <a:gd name="adj" fmla="val 16667"/>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defTabSz="914400">
              <a:lnSpc>
                <a:spcPct val="100000"/>
              </a:lnSpc>
            </a:pPr>
            <a:endParaRPr lang="en-DE" sz="1800" b="0" strike="noStrike" spc="-1">
              <a:solidFill>
                <a:schemeClr val="dk1"/>
              </a:solidFill>
              <a:latin typeface="Aptos"/>
            </a:endParaRPr>
          </a:p>
        </p:txBody>
      </p:sp>
      <p:sp>
        <p:nvSpPr>
          <p:cNvPr id="178" name="Rectangle 7"/>
          <p:cNvSpPr/>
          <p:nvPr/>
        </p:nvSpPr>
        <p:spPr>
          <a:xfrm>
            <a:off x="5151960" y="4209120"/>
            <a:ext cx="6778440" cy="19828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DE" sz="1800" b="0" strike="noStrike" spc="-1">
              <a:solidFill>
                <a:schemeClr val="lt1"/>
              </a:solidFill>
              <a:latin typeface="Aptos"/>
            </a:endParaRPr>
          </a:p>
        </p:txBody>
      </p:sp>
      <p:pic>
        <p:nvPicPr>
          <p:cNvPr id="179" name="Picture 14" descr="A graph with blue and red dots&#10;&#10;AI-generated content may be incorrect."/>
          <p:cNvPicPr/>
          <p:nvPr/>
        </p:nvPicPr>
        <p:blipFill>
          <a:blip r:embed="rId3"/>
          <a:stretch/>
        </p:blipFill>
        <p:spPr>
          <a:xfrm>
            <a:off x="6588720" y="3018240"/>
            <a:ext cx="3213360" cy="3213360"/>
          </a:xfrm>
          <a:prstGeom prst="rect">
            <a:avLst/>
          </a:prstGeom>
          <a:ln w="0">
            <a:noFill/>
          </a:ln>
        </p:spPr>
      </p:pic>
      <p:pic>
        <p:nvPicPr>
          <p:cNvPr id="2" name="Content Placeholder 8" descr="A diagram of a flowchart&#10;&#10;AI-generated content may be incorrect.">
            <a:extLst>
              <a:ext uri="{FF2B5EF4-FFF2-40B4-BE49-F238E27FC236}">
                <a16:creationId xmlns:a16="http://schemas.microsoft.com/office/drawing/2014/main" id="{829BE985-57DC-CCD6-DF53-CD8C45AB4DEE}"/>
              </a:ext>
            </a:extLst>
          </p:cNvPr>
          <p:cNvPicPr/>
          <p:nvPr/>
        </p:nvPicPr>
        <p:blipFill>
          <a:blip r:embed="rId2"/>
          <a:srcRect l="89787" t="4004" r="814" b="70598"/>
          <a:stretch>
            <a:fillRect/>
          </a:stretch>
        </p:blipFill>
        <p:spPr>
          <a:xfrm>
            <a:off x="10520516" y="2163201"/>
            <a:ext cx="1013524" cy="798159"/>
          </a:xfrm>
          <a:prstGeom prst="ellipse">
            <a:avLst/>
          </a:prstGeom>
          <a:ln w="0">
            <a:noFill/>
          </a:ln>
        </p:spPr>
      </p:pic>
      <p:sp>
        <p:nvSpPr>
          <p:cNvPr id="7" name="Footer Placeholder 6">
            <a:extLst>
              <a:ext uri="{FF2B5EF4-FFF2-40B4-BE49-F238E27FC236}">
                <a16:creationId xmlns:a16="http://schemas.microsoft.com/office/drawing/2014/main" id="{902014A2-211D-3E68-F32E-DAA1A9BBD9BB}"/>
              </a:ext>
            </a:extLst>
          </p:cNvPr>
          <p:cNvSpPr>
            <a:spLocks noGrp="1"/>
          </p:cNvSpPr>
          <p:nvPr>
            <p:ph type="ftr" idx="7"/>
          </p:nvPr>
        </p:nvSpPr>
        <p:spPr/>
        <p:txBody>
          <a:bodyPr/>
          <a:lstStyle/>
          <a:p>
            <a:r>
              <a:rPr lang="en-US" sz="1200">
                <a:solidFill>
                  <a:schemeClr val="bg1"/>
                </a:solidFill>
              </a:rPr>
              <a:t>Luis Fernando Rodriguez Gutierrez</a:t>
            </a:r>
          </a:p>
          <a:p>
            <a:r>
              <a:rPr lang="en-US" sz="1200">
                <a:solidFill>
                  <a:schemeClr val="bg1"/>
                </a:solidFill>
              </a:rPr>
              <a:t>FH Dortmund, 2025, Master ESE</a:t>
            </a:r>
            <a:endParaRPr lang="en-US" sz="1200" dirty="0">
              <a:solidFill>
                <a:schemeClr val="bg1"/>
              </a:solidFill>
            </a:endParaRPr>
          </a:p>
        </p:txBody>
      </p:sp>
      <p:sp>
        <p:nvSpPr>
          <p:cNvPr id="8" name="Slide Number Placeholder 7">
            <a:extLst>
              <a:ext uri="{FF2B5EF4-FFF2-40B4-BE49-F238E27FC236}">
                <a16:creationId xmlns:a16="http://schemas.microsoft.com/office/drawing/2014/main" id="{485F4D05-7F94-FBB3-D441-B7CC6FAED39A}"/>
              </a:ext>
            </a:extLst>
          </p:cNvPr>
          <p:cNvSpPr>
            <a:spLocks noGrp="1"/>
          </p:cNvSpPr>
          <p:nvPr>
            <p:ph type="sldNum" idx="8"/>
          </p:nvPr>
        </p:nvSpPr>
        <p:spPr/>
        <p:txBody>
          <a:bodyPr/>
          <a:lstStyle/>
          <a:p>
            <a:fld id="{00165D31-C93C-4278-ABE7-88C88C3DED27}" type="slidenum">
              <a:rPr lang="en-US" smtClean="0"/>
              <a:t>33</a:t>
            </a:fld>
            <a:endParaRPr lang="en-US"/>
          </a:p>
        </p:txBody>
      </p:sp>
      <p:sp>
        <p:nvSpPr>
          <p:cNvPr id="9" name="TextBox 8">
            <a:extLst>
              <a:ext uri="{FF2B5EF4-FFF2-40B4-BE49-F238E27FC236}">
                <a16:creationId xmlns:a16="http://schemas.microsoft.com/office/drawing/2014/main" id="{76978F36-34F7-F67C-57B3-D097440BED98}"/>
              </a:ext>
            </a:extLst>
          </p:cNvPr>
          <p:cNvSpPr txBox="1"/>
          <p:nvPr/>
        </p:nvSpPr>
        <p:spPr>
          <a:xfrm>
            <a:off x="6514465" y="5886802"/>
            <a:ext cx="4007615" cy="461665"/>
          </a:xfrm>
          <a:prstGeom prst="rect">
            <a:avLst/>
          </a:prstGeom>
          <a:noFill/>
        </p:spPr>
        <p:txBody>
          <a:bodyPr wrap="square" rtlCol="0">
            <a:spAutoFit/>
          </a:bodyPr>
          <a:lstStyle/>
          <a:p>
            <a:r>
              <a:rPr lang="en-US" sz="1200" dirty="0"/>
              <a:t>Animation 5, Simulated data to show how ICP using </a:t>
            </a:r>
            <a:r>
              <a:rPr lang="en-US" sz="1200" i="1" dirty="0"/>
              <a:t>p </a:t>
            </a:r>
            <a:r>
              <a:rPr lang="en-US" sz="1200" dirty="0"/>
              <a:t>and </a:t>
            </a:r>
            <a:r>
              <a:rPr lang="en-US" sz="1200" i="1" dirty="0"/>
              <a:t>q, </a:t>
            </a:r>
            <a:r>
              <a:rPr lang="en-US" sz="1200" dirty="0"/>
              <a:t>provide a solution to obtain the vehicle ego-motion.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838080" y="365040"/>
            <a:ext cx="10514880" cy="1324800"/>
          </a:xfrm>
          <a:prstGeom prst="rect">
            <a:avLst/>
          </a:prstGeom>
          <a:noFill/>
          <a:ln w="0">
            <a:noFill/>
          </a:ln>
        </p:spPr>
        <p:txBody>
          <a:bodyPr lIns="0" tIns="0" rIns="0" bIns="0" anchor="ctr">
            <a:noAutofit/>
          </a:bodyPr>
          <a:lstStyle/>
          <a:p>
            <a:pPr indent="0" defTabSz="914400">
              <a:lnSpc>
                <a:spcPct val="90000"/>
              </a:lnSpc>
              <a:buNone/>
            </a:pPr>
            <a:r>
              <a:rPr lang="en-US" sz="4400" b="0" strike="noStrike" spc="-1" dirty="0">
                <a:solidFill>
                  <a:schemeClr val="dk1"/>
                </a:solidFill>
                <a:latin typeface="Aptos Display"/>
              </a:rPr>
              <a:t>Method Overview</a:t>
            </a:r>
            <a:br>
              <a:rPr sz="4400" dirty="0"/>
            </a:br>
            <a:r>
              <a:rPr lang="en-US" sz="2800" b="0" i="1" strike="noStrike" spc="-1" dirty="0">
                <a:solidFill>
                  <a:schemeClr val="dk1"/>
                </a:solidFill>
                <a:latin typeface="Aptos Display"/>
              </a:rPr>
              <a:t>Ego-Motion Laboratory</a:t>
            </a:r>
            <a:endParaRPr lang="en-DE" sz="2800" b="0" strike="noStrike" spc="-1" dirty="0">
              <a:solidFill>
                <a:schemeClr val="dk1"/>
              </a:solidFill>
              <a:latin typeface="Aptos"/>
            </a:endParaRPr>
          </a:p>
        </p:txBody>
      </p:sp>
      <p:pic>
        <p:nvPicPr>
          <p:cNvPr id="181" name="Content Placeholder 8" descr="A diagram of a flowchart&#10;&#10;AI-generated content may be incorrect."/>
          <p:cNvPicPr/>
          <p:nvPr/>
        </p:nvPicPr>
        <p:blipFill>
          <a:blip r:embed="rId2">
            <a:alphaModFix amt="50000"/>
          </a:blip>
          <a:stretch/>
        </p:blipFill>
        <p:spPr>
          <a:xfrm>
            <a:off x="838080" y="2020320"/>
            <a:ext cx="10783800" cy="3230640"/>
          </a:xfrm>
          <a:prstGeom prst="rect">
            <a:avLst/>
          </a:prstGeom>
          <a:ln w="0">
            <a:noFill/>
          </a:ln>
        </p:spPr>
      </p:pic>
      <p:sp>
        <p:nvSpPr>
          <p:cNvPr id="182" name="Content Placeholder 8"/>
          <p:cNvSpPr/>
          <p:nvPr/>
        </p:nvSpPr>
        <p:spPr>
          <a:xfrm>
            <a:off x="9485280" y="2142720"/>
            <a:ext cx="1036800" cy="818640"/>
          </a:xfrm>
          <a:prstGeom prst="roundRect">
            <a:avLst>
              <a:gd name="adj" fmla="val 16667"/>
            </a:avLst>
          </a:prstGeom>
          <a:blipFill rotWithShape="0">
            <a:blip r:embed="rId3"/>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183" name="Rectangle: Single Corner Snipped 9"/>
          <p:cNvSpPr/>
          <p:nvPr/>
        </p:nvSpPr>
        <p:spPr>
          <a:xfrm flipH="1">
            <a:off x="5151240" y="2961720"/>
            <a:ext cx="6916680" cy="1247040"/>
          </a:xfrm>
          <a:prstGeom prst="snip1Rect">
            <a:avLst>
              <a:gd name="adj" fmla="val 16667"/>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defTabSz="914400">
              <a:lnSpc>
                <a:spcPct val="100000"/>
              </a:lnSpc>
            </a:pPr>
            <a:endParaRPr lang="en-DE" sz="1800" b="0" strike="noStrike" spc="-1">
              <a:solidFill>
                <a:schemeClr val="dk1"/>
              </a:solidFill>
              <a:latin typeface="Aptos"/>
            </a:endParaRPr>
          </a:p>
        </p:txBody>
      </p:sp>
      <p:sp>
        <p:nvSpPr>
          <p:cNvPr id="184" name="Rectangle 7"/>
          <p:cNvSpPr/>
          <p:nvPr/>
        </p:nvSpPr>
        <p:spPr>
          <a:xfrm>
            <a:off x="5151960" y="4209120"/>
            <a:ext cx="6778440" cy="19828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DE" sz="1800" b="0" strike="noStrike" spc="-1">
              <a:solidFill>
                <a:schemeClr val="lt1"/>
              </a:solidFill>
              <a:latin typeface="Aptos"/>
            </a:endParaRPr>
          </a:p>
        </p:txBody>
      </p:sp>
      <p:pic>
        <p:nvPicPr>
          <p:cNvPr id="185" name="Picture 14" descr="Graph with a line drawn on it&#10;&#10;AI-generated content may be incorrect."/>
          <p:cNvPicPr/>
          <p:nvPr/>
        </p:nvPicPr>
        <p:blipFill>
          <a:blip r:embed="rId4"/>
          <a:stretch/>
        </p:blipFill>
        <p:spPr>
          <a:xfrm>
            <a:off x="5151960" y="3151080"/>
            <a:ext cx="3237120" cy="2416320"/>
          </a:xfrm>
          <a:prstGeom prst="rect">
            <a:avLst/>
          </a:prstGeom>
          <a:ln w="0">
            <a:noFill/>
          </a:ln>
        </p:spPr>
      </p:pic>
      <p:pic>
        <p:nvPicPr>
          <p:cNvPr id="186" name="Picture 16" descr="A graph with a graph and text&#10;&#10;AI-generated content may be incorrect."/>
          <p:cNvPicPr/>
          <p:nvPr/>
        </p:nvPicPr>
        <p:blipFill>
          <a:blip r:embed="rId5"/>
          <a:stretch/>
        </p:blipFill>
        <p:spPr>
          <a:xfrm>
            <a:off x="8369280" y="3199320"/>
            <a:ext cx="3252600" cy="2368080"/>
          </a:xfrm>
          <a:prstGeom prst="rect">
            <a:avLst/>
          </a:prstGeom>
          <a:ln w="0">
            <a:noFill/>
          </a:ln>
        </p:spPr>
      </p:pic>
      <p:sp>
        <p:nvSpPr>
          <p:cNvPr id="6" name="Footer Placeholder 5">
            <a:extLst>
              <a:ext uri="{FF2B5EF4-FFF2-40B4-BE49-F238E27FC236}">
                <a16:creationId xmlns:a16="http://schemas.microsoft.com/office/drawing/2014/main" id="{0A790B03-D6A8-0ED4-D936-6A0164BFA5B4}"/>
              </a:ext>
            </a:extLst>
          </p:cNvPr>
          <p:cNvSpPr>
            <a:spLocks noGrp="1"/>
          </p:cNvSpPr>
          <p:nvPr>
            <p:ph type="ftr" idx="7"/>
          </p:nvPr>
        </p:nvSpPr>
        <p:spPr/>
        <p:txBody>
          <a:bodyPr/>
          <a:lstStyle/>
          <a:p>
            <a:r>
              <a:rPr lang="en-US" sz="1200">
                <a:solidFill>
                  <a:schemeClr val="bg1"/>
                </a:solidFill>
              </a:rPr>
              <a:t>Luis Fernando Rodriguez Gutierrez</a:t>
            </a:r>
          </a:p>
          <a:p>
            <a:r>
              <a:rPr lang="en-US" sz="1200">
                <a:solidFill>
                  <a:schemeClr val="bg1"/>
                </a:solidFill>
              </a:rPr>
              <a:t>FH Dortmund, 2025, Master ESE</a:t>
            </a:r>
            <a:endParaRPr lang="en-US" sz="1200" dirty="0">
              <a:solidFill>
                <a:schemeClr val="bg1"/>
              </a:solidFill>
            </a:endParaRPr>
          </a:p>
        </p:txBody>
      </p:sp>
      <p:sp>
        <p:nvSpPr>
          <p:cNvPr id="7" name="Slide Number Placeholder 6">
            <a:extLst>
              <a:ext uri="{FF2B5EF4-FFF2-40B4-BE49-F238E27FC236}">
                <a16:creationId xmlns:a16="http://schemas.microsoft.com/office/drawing/2014/main" id="{BAD4C5FF-55D8-160E-AA91-E346F1C2329F}"/>
              </a:ext>
            </a:extLst>
          </p:cNvPr>
          <p:cNvSpPr>
            <a:spLocks noGrp="1"/>
          </p:cNvSpPr>
          <p:nvPr>
            <p:ph type="sldNum" idx="8"/>
          </p:nvPr>
        </p:nvSpPr>
        <p:spPr/>
        <p:txBody>
          <a:bodyPr/>
          <a:lstStyle/>
          <a:p>
            <a:fld id="{00165D31-C93C-4278-ABE7-88C88C3DED27}" type="slidenum">
              <a:rPr lang="en-US" smtClean="0"/>
              <a:t>34</a:t>
            </a:fld>
            <a:endParaRPr lang="en-US"/>
          </a:p>
        </p:txBody>
      </p:sp>
      <p:sp>
        <p:nvSpPr>
          <p:cNvPr id="9" name="TextBox 8">
            <a:extLst>
              <a:ext uri="{FF2B5EF4-FFF2-40B4-BE49-F238E27FC236}">
                <a16:creationId xmlns:a16="http://schemas.microsoft.com/office/drawing/2014/main" id="{8BC3DCAD-A518-5622-2006-27D0B499326A}"/>
              </a:ext>
            </a:extLst>
          </p:cNvPr>
          <p:cNvSpPr txBox="1"/>
          <p:nvPr/>
        </p:nvSpPr>
        <p:spPr>
          <a:xfrm>
            <a:off x="5183535" y="5525927"/>
            <a:ext cx="2739705" cy="276999"/>
          </a:xfrm>
          <a:prstGeom prst="rect">
            <a:avLst/>
          </a:prstGeom>
          <a:noFill/>
        </p:spPr>
        <p:txBody>
          <a:bodyPr wrap="square" rtlCol="0">
            <a:spAutoFit/>
          </a:bodyPr>
          <a:lstStyle/>
          <a:p>
            <a:r>
              <a:rPr lang="en-US" sz="1200" dirty="0"/>
              <a:t>Fig 27.a, Full point cloud estimation.</a:t>
            </a:r>
          </a:p>
        </p:txBody>
      </p:sp>
      <p:sp>
        <p:nvSpPr>
          <p:cNvPr id="10" name="TextBox 9">
            <a:extLst>
              <a:ext uri="{FF2B5EF4-FFF2-40B4-BE49-F238E27FC236}">
                <a16:creationId xmlns:a16="http://schemas.microsoft.com/office/drawing/2014/main" id="{7130B424-AF80-0913-234F-2466C5E47F60}"/>
              </a:ext>
            </a:extLst>
          </p:cNvPr>
          <p:cNvSpPr txBox="1"/>
          <p:nvPr/>
        </p:nvSpPr>
        <p:spPr>
          <a:xfrm>
            <a:off x="8541180" y="5525927"/>
            <a:ext cx="3080700" cy="276999"/>
          </a:xfrm>
          <a:prstGeom prst="rect">
            <a:avLst/>
          </a:prstGeom>
          <a:noFill/>
        </p:spPr>
        <p:txBody>
          <a:bodyPr wrap="square" rtlCol="0">
            <a:spAutoFit/>
          </a:bodyPr>
          <a:lstStyle/>
          <a:p>
            <a:r>
              <a:rPr lang="en-US" sz="1200" dirty="0"/>
              <a:t>Fig 27.b, Clustered point cloud estimation.</a:t>
            </a:r>
          </a:p>
        </p:txBody>
      </p:sp>
      <p:sp>
        <p:nvSpPr>
          <p:cNvPr id="11" name="TextBox 10">
            <a:extLst>
              <a:ext uri="{FF2B5EF4-FFF2-40B4-BE49-F238E27FC236}">
                <a16:creationId xmlns:a16="http://schemas.microsoft.com/office/drawing/2014/main" id="{58DF6A74-BA50-43CC-1944-4F8291872A50}"/>
              </a:ext>
            </a:extLst>
          </p:cNvPr>
          <p:cNvSpPr txBox="1"/>
          <p:nvPr/>
        </p:nvSpPr>
        <p:spPr>
          <a:xfrm>
            <a:off x="5183535" y="5828946"/>
            <a:ext cx="6613230" cy="276999"/>
          </a:xfrm>
          <a:prstGeom prst="rect">
            <a:avLst/>
          </a:prstGeom>
          <a:noFill/>
        </p:spPr>
        <p:txBody>
          <a:bodyPr wrap="square" rtlCol="0">
            <a:spAutoFit/>
          </a:bodyPr>
          <a:lstStyle/>
          <a:p>
            <a:r>
              <a:rPr lang="en-US" sz="1200" dirty="0"/>
              <a:t>Fig 27, Ego-Motion estimation in a straight line, test done in the laboratory.</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PlaceHolder 1"/>
          <p:cNvSpPr>
            <a:spLocks noGrp="1"/>
          </p:cNvSpPr>
          <p:nvPr>
            <p:ph type="title"/>
          </p:nvPr>
        </p:nvSpPr>
        <p:spPr>
          <a:xfrm>
            <a:off x="838080" y="365040"/>
            <a:ext cx="10514880" cy="1324800"/>
          </a:xfrm>
          <a:prstGeom prst="rect">
            <a:avLst/>
          </a:prstGeom>
          <a:noFill/>
          <a:ln w="0">
            <a:noFill/>
          </a:ln>
        </p:spPr>
        <p:txBody>
          <a:bodyPr lIns="0" tIns="0" rIns="0" bIns="0" anchor="ctr">
            <a:noAutofit/>
          </a:bodyPr>
          <a:lstStyle/>
          <a:p>
            <a:pPr indent="0" defTabSz="914400">
              <a:lnSpc>
                <a:spcPct val="90000"/>
              </a:lnSpc>
              <a:buNone/>
            </a:pPr>
            <a:r>
              <a:rPr lang="en-US" sz="4400" b="0" strike="noStrike" spc="-1" dirty="0">
                <a:solidFill>
                  <a:schemeClr val="dk1"/>
                </a:solidFill>
                <a:latin typeface="Aptos Display"/>
              </a:rPr>
              <a:t>Method Overview</a:t>
            </a:r>
            <a:br>
              <a:rPr sz="4400" dirty="0"/>
            </a:br>
            <a:r>
              <a:rPr lang="en-US" sz="2800" b="0" i="1" strike="noStrike" spc="-1" dirty="0">
                <a:solidFill>
                  <a:schemeClr val="dk1"/>
                </a:solidFill>
                <a:latin typeface="Aptos Display"/>
              </a:rPr>
              <a:t>Ego-Motion Laboratory</a:t>
            </a:r>
            <a:endParaRPr lang="en-DE" sz="2800" b="0" strike="noStrike" spc="-1" dirty="0">
              <a:solidFill>
                <a:schemeClr val="dk1"/>
              </a:solidFill>
              <a:latin typeface="Aptos"/>
            </a:endParaRPr>
          </a:p>
        </p:txBody>
      </p:sp>
      <p:pic>
        <p:nvPicPr>
          <p:cNvPr id="188" name="Content Placeholder 8" descr="A diagram of a flowchart&#10;&#10;AI-generated content may be incorrect."/>
          <p:cNvPicPr/>
          <p:nvPr/>
        </p:nvPicPr>
        <p:blipFill>
          <a:blip r:embed="rId2">
            <a:alphaModFix amt="50000"/>
          </a:blip>
          <a:stretch/>
        </p:blipFill>
        <p:spPr>
          <a:xfrm>
            <a:off x="838080" y="2020320"/>
            <a:ext cx="10783800" cy="3230640"/>
          </a:xfrm>
          <a:prstGeom prst="rect">
            <a:avLst/>
          </a:prstGeom>
          <a:ln w="0">
            <a:noFill/>
          </a:ln>
        </p:spPr>
      </p:pic>
      <p:sp>
        <p:nvSpPr>
          <p:cNvPr id="190" name="Rectangle: Single Corner Snipped 9"/>
          <p:cNvSpPr/>
          <p:nvPr/>
        </p:nvSpPr>
        <p:spPr>
          <a:xfrm flipH="1">
            <a:off x="5151240" y="2961720"/>
            <a:ext cx="6916680" cy="1247040"/>
          </a:xfrm>
          <a:prstGeom prst="snip1Rect">
            <a:avLst>
              <a:gd name="adj" fmla="val 16667"/>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defTabSz="914400">
              <a:lnSpc>
                <a:spcPct val="100000"/>
              </a:lnSpc>
            </a:pPr>
            <a:endParaRPr lang="en-DE" sz="1800" b="0" strike="noStrike" spc="-1">
              <a:solidFill>
                <a:schemeClr val="dk1"/>
              </a:solidFill>
              <a:latin typeface="Aptos"/>
            </a:endParaRPr>
          </a:p>
        </p:txBody>
      </p:sp>
      <p:sp>
        <p:nvSpPr>
          <p:cNvPr id="191" name="Rectangle 7"/>
          <p:cNvSpPr/>
          <p:nvPr/>
        </p:nvSpPr>
        <p:spPr>
          <a:xfrm>
            <a:off x="5151960" y="4209120"/>
            <a:ext cx="6778440" cy="19828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DE" sz="1800" b="0" strike="noStrike" spc="-1">
              <a:solidFill>
                <a:schemeClr val="lt1"/>
              </a:solidFill>
              <a:latin typeface="Aptos"/>
            </a:endParaRPr>
          </a:p>
        </p:txBody>
      </p:sp>
      <p:pic>
        <p:nvPicPr>
          <p:cNvPr id="192" name="Picture 12" descr="Graph with lines drawn on it&#10;&#10;AI-generated content may be incorrect."/>
          <p:cNvPicPr/>
          <p:nvPr/>
        </p:nvPicPr>
        <p:blipFill>
          <a:blip r:embed="rId3"/>
          <a:stretch/>
        </p:blipFill>
        <p:spPr>
          <a:xfrm>
            <a:off x="5239080" y="3222720"/>
            <a:ext cx="3371040" cy="2580480"/>
          </a:xfrm>
          <a:prstGeom prst="rect">
            <a:avLst/>
          </a:prstGeom>
          <a:ln w="0">
            <a:noFill/>
          </a:ln>
        </p:spPr>
      </p:pic>
      <p:pic>
        <p:nvPicPr>
          <p:cNvPr id="193" name="Picture 15" descr="A graph with a blue line drawn on it&#10;&#10;AI-generated content may be incorrect."/>
          <p:cNvPicPr/>
          <p:nvPr/>
        </p:nvPicPr>
        <p:blipFill>
          <a:blip r:embed="rId4"/>
          <a:stretch/>
        </p:blipFill>
        <p:spPr>
          <a:xfrm>
            <a:off x="8610480" y="3222720"/>
            <a:ext cx="3561480" cy="2580480"/>
          </a:xfrm>
          <a:prstGeom prst="rect">
            <a:avLst/>
          </a:prstGeom>
          <a:ln w="0">
            <a:noFill/>
          </a:ln>
        </p:spPr>
      </p:pic>
      <p:pic>
        <p:nvPicPr>
          <p:cNvPr id="2" name="Content Placeholder 8" descr="A diagram of a flowchart&#10;&#10;AI-generated content may be incorrect.">
            <a:extLst>
              <a:ext uri="{FF2B5EF4-FFF2-40B4-BE49-F238E27FC236}">
                <a16:creationId xmlns:a16="http://schemas.microsoft.com/office/drawing/2014/main" id="{19DDB0F7-43A4-9386-96BD-641880EA0E67}"/>
              </a:ext>
            </a:extLst>
          </p:cNvPr>
          <p:cNvPicPr/>
          <p:nvPr/>
        </p:nvPicPr>
        <p:blipFill>
          <a:blip r:embed="rId2"/>
          <a:srcRect l="89787" t="4004" r="814" b="70598"/>
          <a:stretch>
            <a:fillRect/>
          </a:stretch>
        </p:blipFill>
        <p:spPr>
          <a:xfrm>
            <a:off x="10520516" y="2163201"/>
            <a:ext cx="1013524" cy="798159"/>
          </a:xfrm>
          <a:prstGeom prst="ellipse">
            <a:avLst/>
          </a:prstGeom>
          <a:ln w="0">
            <a:noFill/>
          </a:ln>
        </p:spPr>
      </p:pic>
      <p:sp>
        <p:nvSpPr>
          <p:cNvPr id="7" name="Footer Placeholder 6">
            <a:extLst>
              <a:ext uri="{FF2B5EF4-FFF2-40B4-BE49-F238E27FC236}">
                <a16:creationId xmlns:a16="http://schemas.microsoft.com/office/drawing/2014/main" id="{6424874E-8C4C-910A-C379-4DE5DD23CF1E}"/>
              </a:ext>
            </a:extLst>
          </p:cNvPr>
          <p:cNvSpPr>
            <a:spLocks noGrp="1"/>
          </p:cNvSpPr>
          <p:nvPr>
            <p:ph type="ftr" idx="7"/>
          </p:nvPr>
        </p:nvSpPr>
        <p:spPr/>
        <p:txBody>
          <a:bodyPr/>
          <a:lstStyle/>
          <a:p>
            <a:r>
              <a:rPr lang="en-US" sz="1200">
                <a:solidFill>
                  <a:schemeClr val="bg1"/>
                </a:solidFill>
              </a:rPr>
              <a:t>Luis Fernando Rodriguez Gutierrez</a:t>
            </a:r>
          </a:p>
          <a:p>
            <a:r>
              <a:rPr lang="en-US" sz="1200">
                <a:solidFill>
                  <a:schemeClr val="bg1"/>
                </a:solidFill>
              </a:rPr>
              <a:t>FH Dortmund, 2025, Master ESE</a:t>
            </a:r>
            <a:endParaRPr lang="en-US" sz="1200" dirty="0">
              <a:solidFill>
                <a:schemeClr val="bg1"/>
              </a:solidFill>
            </a:endParaRPr>
          </a:p>
        </p:txBody>
      </p:sp>
      <p:sp>
        <p:nvSpPr>
          <p:cNvPr id="8" name="Slide Number Placeholder 7">
            <a:extLst>
              <a:ext uri="{FF2B5EF4-FFF2-40B4-BE49-F238E27FC236}">
                <a16:creationId xmlns:a16="http://schemas.microsoft.com/office/drawing/2014/main" id="{FEBF25FD-8963-C0AE-88C8-637D31F6D176}"/>
              </a:ext>
            </a:extLst>
          </p:cNvPr>
          <p:cNvSpPr>
            <a:spLocks noGrp="1"/>
          </p:cNvSpPr>
          <p:nvPr>
            <p:ph type="sldNum" idx="8"/>
          </p:nvPr>
        </p:nvSpPr>
        <p:spPr/>
        <p:txBody>
          <a:bodyPr/>
          <a:lstStyle/>
          <a:p>
            <a:fld id="{00165D31-C93C-4278-ABE7-88C88C3DED27}" type="slidenum">
              <a:rPr lang="en-US" smtClean="0"/>
              <a:t>35</a:t>
            </a:fld>
            <a:endParaRPr lang="en-US"/>
          </a:p>
        </p:txBody>
      </p:sp>
      <p:sp>
        <p:nvSpPr>
          <p:cNvPr id="9" name="TextBox 8">
            <a:extLst>
              <a:ext uri="{FF2B5EF4-FFF2-40B4-BE49-F238E27FC236}">
                <a16:creationId xmlns:a16="http://schemas.microsoft.com/office/drawing/2014/main" id="{7BB43826-0B14-0E91-6AF9-0568998F7642}"/>
              </a:ext>
            </a:extLst>
          </p:cNvPr>
          <p:cNvSpPr txBox="1"/>
          <p:nvPr/>
        </p:nvSpPr>
        <p:spPr>
          <a:xfrm>
            <a:off x="5303772" y="5681232"/>
            <a:ext cx="2739705" cy="276999"/>
          </a:xfrm>
          <a:prstGeom prst="rect">
            <a:avLst/>
          </a:prstGeom>
          <a:noFill/>
        </p:spPr>
        <p:txBody>
          <a:bodyPr wrap="square" rtlCol="0">
            <a:spAutoFit/>
          </a:bodyPr>
          <a:lstStyle/>
          <a:p>
            <a:r>
              <a:rPr lang="en-US" sz="1200" dirty="0"/>
              <a:t>Fig 28.a, Full point cloud estimation.</a:t>
            </a:r>
          </a:p>
        </p:txBody>
      </p:sp>
      <p:sp>
        <p:nvSpPr>
          <p:cNvPr id="10" name="TextBox 9">
            <a:extLst>
              <a:ext uri="{FF2B5EF4-FFF2-40B4-BE49-F238E27FC236}">
                <a16:creationId xmlns:a16="http://schemas.microsoft.com/office/drawing/2014/main" id="{FE6C2B49-2993-6EC4-F6F1-2F485A83D489}"/>
              </a:ext>
            </a:extLst>
          </p:cNvPr>
          <p:cNvSpPr txBox="1"/>
          <p:nvPr/>
        </p:nvSpPr>
        <p:spPr>
          <a:xfrm>
            <a:off x="8661417" y="5681232"/>
            <a:ext cx="3080700" cy="276999"/>
          </a:xfrm>
          <a:prstGeom prst="rect">
            <a:avLst/>
          </a:prstGeom>
          <a:noFill/>
        </p:spPr>
        <p:txBody>
          <a:bodyPr wrap="square" rtlCol="0">
            <a:spAutoFit/>
          </a:bodyPr>
          <a:lstStyle/>
          <a:p>
            <a:r>
              <a:rPr lang="en-US" sz="1200" dirty="0"/>
              <a:t>Fig 28.b, Clustered point cloud estimation.</a:t>
            </a:r>
          </a:p>
        </p:txBody>
      </p:sp>
      <p:sp>
        <p:nvSpPr>
          <p:cNvPr id="11" name="TextBox 10">
            <a:extLst>
              <a:ext uri="{FF2B5EF4-FFF2-40B4-BE49-F238E27FC236}">
                <a16:creationId xmlns:a16="http://schemas.microsoft.com/office/drawing/2014/main" id="{2A501944-CCCE-22E4-F99C-28345286E5C1}"/>
              </a:ext>
            </a:extLst>
          </p:cNvPr>
          <p:cNvSpPr txBox="1"/>
          <p:nvPr/>
        </p:nvSpPr>
        <p:spPr>
          <a:xfrm>
            <a:off x="5303772" y="5984251"/>
            <a:ext cx="6613230" cy="276999"/>
          </a:xfrm>
          <a:prstGeom prst="rect">
            <a:avLst/>
          </a:prstGeom>
          <a:noFill/>
        </p:spPr>
        <p:txBody>
          <a:bodyPr wrap="square" rtlCol="0">
            <a:spAutoFit/>
          </a:bodyPr>
          <a:lstStyle/>
          <a:p>
            <a:r>
              <a:rPr lang="en-US" sz="1200" dirty="0"/>
              <a:t>Fig 28, Ego-Motion estimation in a drive around maneuver, test done in the laboratory.</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PlaceHolder 1"/>
          <p:cNvSpPr>
            <a:spLocks noGrp="1"/>
          </p:cNvSpPr>
          <p:nvPr>
            <p:ph type="title"/>
          </p:nvPr>
        </p:nvSpPr>
        <p:spPr>
          <a:xfrm>
            <a:off x="838080" y="365040"/>
            <a:ext cx="10514880" cy="1324800"/>
          </a:xfrm>
          <a:prstGeom prst="rect">
            <a:avLst/>
          </a:prstGeom>
          <a:noFill/>
          <a:ln w="0">
            <a:noFill/>
          </a:ln>
        </p:spPr>
        <p:txBody>
          <a:bodyPr lIns="0" tIns="0" rIns="0" bIns="0" anchor="ctr">
            <a:noAutofit/>
          </a:bodyPr>
          <a:lstStyle/>
          <a:p>
            <a:pPr indent="0" defTabSz="914400">
              <a:lnSpc>
                <a:spcPct val="90000"/>
              </a:lnSpc>
              <a:buNone/>
            </a:pPr>
            <a:r>
              <a:rPr lang="en-US" sz="4400" b="0" strike="noStrike" spc="-1" dirty="0">
                <a:solidFill>
                  <a:schemeClr val="dk1"/>
                </a:solidFill>
                <a:latin typeface="Aptos Display"/>
              </a:rPr>
              <a:t>Method Overview</a:t>
            </a:r>
            <a:br>
              <a:rPr sz="4400" dirty="0"/>
            </a:br>
            <a:r>
              <a:rPr lang="en-US" sz="2800" b="0" i="1" strike="noStrike" spc="-1" dirty="0">
                <a:solidFill>
                  <a:schemeClr val="dk1"/>
                </a:solidFill>
                <a:latin typeface="Aptos Display"/>
              </a:rPr>
              <a:t>Ego-Motion Hallway</a:t>
            </a:r>
            <a:endParaRPr lang="en-DE" sz="2800" b="0" strike="noStrike" spc="-1" dirty="0">
              <a:solidFill>
                <a:schemeClr val="dk1"/>
              </a:solidFill>
              <a:latin typeface="Aptos"/>
            </a:endParaRPr>
          </a:p>
        </p:txBody>
      </p:sp>
      <p:pic>
        <p:nvPicPr>
          <p:cNvPr id="195" name="Content Placeholder 8" descr="A diagram of a flowchart&#10;&#10;AI-generated content may be incorrect."/>
          <p:cNvPicPr/>
          <p:nvPr/>
        </p:nvPicPr>
        <p:blipFill>
          <a:blip r:embed="rId2">
            <a:alphaModFix amt="50000"/>
          </a:blip>
          <a:stretch/>
        </p:blipFill>
        <p:spPr>
          <a:xfrm>
            <a:off x="838080" y="2020320"/>
            <a:ext cx="10783800" cy="3230640"/>
          </a:xfrm>
          <a:prstGeom prst="rect">
            <a:avLst/>
          </a:prstGeom>
          <a:ln w="0">
            <a:noFill/>
          </a:ln>
        </p:spPr>
      </p:pic>
      <p:sp>
        <p:nvSpPr>
          <p:cNvPr id="197" name="Rectangle: Single Corner Snipped 9"/>
          <p:cNvSpPr/>
          <p:nvPr/>
        </p:nvSpPr>
        <p:spPr>
          <a:xfrm flipH="1">
            <a:off x="5151240" y="2961720"/>
            <a:ext cx="6916680" cy="1247040"/>
          </a:xfrm>
          <a:prstGeom prst="snip1Rect">
            <a:avLst>
              <a:gd name="adj" fmla="val 16667"/>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defTabSz="914400">
              <a:lnSpc>
                <a:spcPct val="100000"/>
              </a:lnSpc>
            </a:pPr>
            <a:endParaRPr lang="en-DE" sz="1800" b="0" strike="noStrike" spc="-1">
              <a:solidFill>
                <a:schemeClr val="dk1"/>
              </a:solidFill>
              <a:latin typeface="Aptos"/>
            </a:endParaRPr>
          </a:p>
        </p:txBody>
      </p:sp>
      <p:sp>
        <p:nvSpPr>
          <p:cNvPr id="198" name="Rectangle 7"/>
          <p:cNvSpPr/>
          <p:nvPr/>
        </p:nvSpPr>
        <p:spPr>
          <a:xfrm>
            <a:off x="5151960" y="4209120"/>
            <a:ext cx="6778440" cy="19828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DE" sz="1800" b="0" strike="noStrike" spc="-1">
              <a:solidFill>
                <a:schemeClr val="lt1"/>
              </a:solidFill>
              <a:latin typeface="Aptos"/>
            </a:endParaRPr>
          </a:p>
        </p:txBody>
      </p:sp>
      <p:pic>
        <p:nvPicPr>
          <p:cNvPr id="199" name="Picture 10" descr="A graph with a line drawn on it&#10;&#10;AI-generated content may be incorrect."/>
          <p:cNvPicPr/>
          <p:nvPr/>
        </p:nvPicPr>
        <p:blipFill>
          <a:blip r:embed="rId3"/>
          <a:stretch/>
        </p:blipFill>
        <p:spPr>
          <a:xfrm>
            <a:off x="5337360" y="3191040"/>
            <a:ext cx="3121560" cy="2389680"/>
          </a:xfrm>
          <a:prstGeom prst="rect">
            <a:avLst/>
          </a:prstGeom>
          <a:ln w="0">
            <a:noFill/>
          </a:ln>
        </p:spPr>
      </p:pic>
      <p:pic>
        <p:nvPicPr>
          <p:cNvPr id="200" name="Picture 13" descr="A graph with a line drawn on it&#10;&#10;AI-generated content may be incorrect."/>
          <p:cNvPicPr/>
          <p:nvPr/>
        </p:nvPicPr>
        <p:blipFill>
          <a:blip r:embed="rId4"/>
          <a:stretch/>
        </p:blipFill>
        <p:spPr>
          <a:xfrm>
            <a:off x="8629920" y="3222720"/>
            <a:ext cx="3300120" cy="2391120"/>
          </a:xfrm>
          <a:prstGeom prst="rect">
            <a:avLst/>
          </a:prstGeom>
          <a:ln w="0">
            <a:noFill/>
          </a:ln>
        </p:spPr>
      </p:pic>
      <p:pic>
        <p:nvPicPr>
          <p:cNvPr id="2" name="Content Placeholder 8" descr="A diagram of a flowchart&#10;&#10;AI-generated content may be incorrect.">
            <a:extLst>
              <a:ext uri="{FF2B5EF4-FFF2-40B4-BE49-F238E27FC236}">
                <a16:creationId xmlns:a16="http://schemas.microsoft.com/office/drawing/2014/main" id="{6866979B-46F9-EE32-5B22-53336FEE0D1D}"/>
              </a:ext>
            </a:extLst>
          </p:cNvPr>
          <p:cNvPicPr/>
          <p:nvPr/>
        </p:nvPicPr>
        <p:blipFill>
          <a:blip r:embed="rId2"/>
          <a:srcRect l="89787" t="4004" r="814" b="70598"/>
          <a:stretch>
            <a:fillRect/>
          </a:stretch>
        </p:blipFill>
        <p:spPr>
          <a:xfrm>
            <a:off x="10520516" y="2163201"/>
            <a:ext cx="1013524" cy="798159"/>
          </a:xfrm>
          <a:prstGeom prst="ellipse">
            <a:avLst/>
          </a:prstGeom>
          <a:ln w="0">
            <a:noFill/>
          </a:ln>
        </p:spPr>
      </p:pic>
      <p:sp>
        <p:nvSpPr>
          <p:cNvPr id="7" name="Footer Placeholder 6">
            <a:extLst>
              <a:ext uri="{FF2B5EF4-FFF2-40B4-BE49-F238E27FC236}">
                <a16:creationId xmlns:a16="http://schemas.microsoft.com/office/drawing/2014/main" id="{BB6C7219-CE3C-0A8A-5B30-E7B7A47B7977}"/>
              </a:ext>
            </a:extLst>
          </p:cNvPr>
          <p:cNvSpPr>
            <a:spLocks noGrp="1"/>
          </p:cNvSpPr>
          <p:nvPr>
            <p:ph type="ftr" idx="7"/>
          </p:nvPr>
        </p:nvSpPr>
        <p:spPr/>
        <p:txBody>
          <a:bodyPr/>
          <a:lstStyle/>
          <a:p>
            <a:r>
              <a:rPr lang="en-US" sz="1200">
                <a:solidFill>
                  <a:schemeClr val="bg1"/>
                </a:solidFill>
              </a:rPr>
              <a:t>Luis Fernando Rodriguez Gutierrez</a:t>
            </a:r>
          </a:p>
          <a:p>
            <a:r>
              <a:rPr lang="en-US" sz="1200">
                <a:solidFill>
                  <a:schemeClr val="bg1"/>
                </a:solidFill>
              </a:rPr>
              <a:t>FH Dortmund, 2025, Master ESE</a:t>
            </a:r>
            <a:endParaRPr lang="en-US" sz="1200" dirty="0">
              <a:solidFill>
                <a:schemeClr val="bg1"/>
              </a:solidFill>
            </a:endParaRPr>
          </a:p>
        </p:txBody>
      </p:sp>
      <p:sp>
        <p:nvSpPr>
          <p:cNvPr id="8" name="Slide Number Placeholder 7">
            <a:extLst>
              <a:ext uri="{FF2B5EF4-FFF2-40B4-BE49-F238E27FC236}">
                <a16:creationId xmlns:a16="http://schemas.microsoft.com/office/drawing/2014/main" id="{99D004F1-293D-280E-00AF-3EBDCEFD1ABB}"/>
              </a:ext>
            </a:extLst>
          </p:cNvPr>
          <p:cNvSpPr>
            <a:spLocks noGrp="1"/>
          </p:cNvSpPr>
          <p:nvPr>
            <p:ph type="sldNum" idx="8"/>
          </p:nvPr>
        </p:nvSpPr>
        <p:spPr/>
        <p:txBody>
          <a:bodyPr/>
          <a:lstStyle/>
          <a:p>
            <a:fld id="{00165D31-C93C-4278-ABE7-88C88C3DED27}" type="slidenum">
              <a:rPr lang="en-US" smtClean="0"/>
              <a:t>36</a:t>
            </a:fld>
            <a:endParaRPr lang="en-US"/>
          </a:p>
        </p:txBody>
      </p:sp>
      <p:sp>
        <p:nvSpPr>
          <p:cNvPr id="9" name="TextBox 8">
            <a:extLst>
              <a:ext uri="{FF2B5EF4-FFF2-40B4-BE49-F238E27FC236}">
                <a16:creationId xmlns:a16="http://schemas.microsoft.com/office/drawing/2014/main" id="{C82D4AD1-1B69-6FE4-DD4E-9D9EA8DB0A18}"/>
              </a:ext>
            </a:extLst>
          </p:cNvPr>
          <p:cNvSpPr txBox="1"/>
          <p:nvPr/>
        </p:nvSpPr>
        <p:spPr>
          <a:xfrm>
            <a:off x="5337360" y="5612911"/>
            <a:ext cx="2739705" cy="276999"/>
          </a:xfrm>
          <a:prstGeom prst="rect">
            <a:avLst/>
          </a:prstGeom>
          <a:noFill/>
        </p:spPr>
        <p:txBody>
          <a:bodyPr wrap="square" rtlCol="0">
            <a:spAutoFit/>
          </a:bodyPr>
          <a:lstStyle/>
          <a:p>
            <a:r>
              <a:rPr lang="en-US" sz="1200" dirty="0"/>
              <a:t>Fig 29.a, Full point cloud estimation.</a:t>
            </a:r>
          </a:p>
        </p:txBody>
      </p:sp>
      <p:sp>
        <p:nvSpPr>
          <p:cNvPr id="10" name="TextBox 9">
            <a:extLst>
              <a:ext uri="{FF2B5EF4-FFF2-40B4-BE49-F238E27FC236}">
                <a16:creationId xmlns:a16="http://schemas.microsoft.com/office/drawing/2014/main" id="{23D83E92-69B2-5CAE-C883-A0E90E9818F5}"/>
              </a:ext>
            </a:extLst>
          </p:cNvPr>
          <p:cNvSpPr txBox="1"/>
          <p:nvPr/>
        </p:nvSpPr>
        <p:spPr>
          <a:xfrm>
            <a:off x="8695005" y="5612911"/>
            <a:ext cx="3080700" cy="276999"/>
          </a:xfrm>
          <a:prstGeom prst="rect">
            <a:avLst/>
          </a:prstGeom>
          <a:noFill/>
        </p:spPr>
        <p:txBody>
          <a:bodyPr wrap="square" rtlCol="0">
            <a:spAutoFit/>
          </a:bodyPr>
          <a:lstStyle/>
          <a:p>
            <a:r>
              <a:rPr lang="en-US" sz="1200" dirty="0"/>
              <a:t>Fig 29.b, Clustered point cloud estimation.</a:t>
            </a:r>
          </a:p>
        </p:txBody>
      </p:sp>
      <p:sp>
        <p:nvSpPr>
          <p:cNvPr id="11" name="TextBox 10">
            <a:extLst>
              <a:ext uri="{FF2B5EF4-FFF2-40B4-BE49-F238E27FC236}">
                <a16:creationId xmlns:a16="http://schemas.microsoft.com/office/drawing/2014/main" id="{BDB0CA78-6DA1-129B-FF6E-8361B55B9A09}"/>
              </a:ext>
            </a:extLst>
          </p:cNvPr>
          <p:cNvSpPr txBox="1"/>
          <p:nvPr/>
        </p:nvSpPr>
        <p:spPr>
          <a:xfrm>
            <a:off x="5337360" y="5915930"/>
            <a:ext cx="6613230" cy="276999"/>
          </a:xfrm>
          <a:prstGeom prst="rect">
            <a:avLst/>
          </a:prstGeom>
          <a:noFill/>
        </p:spPr>
        <p:txBody>
          <a:bodyPr wrap="square" rtlCol="0">
            <a:spAutoFit/>
          </a:bodyPr>
          <a:lstStyle/>
          <a:p>
            <a:r>
              <a:rPr lang="en-US" sz="1200" dirty="0"/>
              <a:t>Fig 29, Ego-Motion estimation in a forward drive, test done in the laboratory hallway.</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PlaceHolder 1"/>
          <p:cNvSpPr>
            <a:spLocks noGrp="1"/>
          </p:cNvSpPr>
          <p:nvPr>
            <p:ph type="title"/>
          </p:nvPr>
        </p:nvSpPr>
        <p:spPr>
          <a:xfrm>
            <a:off x="838080" y="365040"/>
            <a:ext cx="10514880" cy="1324800"/>
          </a:xfrm>
          <a:prstGeom prst="rect">
            <a:avLst/>
          </a:prstGeom>
          <a:noFill/>
          <a:ln w="0">
            <a:noFill/>
          </a:ln>
        </p:spPr>
        <p:txBody>
          <a:bodyPr lIns="0" tIns="0" rIns="0" bIns="0" anchor="ctr">
            <a:noAutofit/>
          </a:bodyPr>
          <a:lstStyle/>
          <a:p>
            <a:pPr indent="0" defTabSz="914400">
              <a:lnSpc>
                <a:spcPct val="90000"/>
              </a:lnSpc>
              <a:buNone/>
            </a:pPr>
            <a:r>
              <a:rPr lang="en-US" sz="4400" b="0" strike="noStrike" spc="-1" dirty="0">
                <a:solidFill>
                  <a:schemeClr val="dk1"/>
                </a:solidFill>
                <a:latin typeface="Aptos Display"/>
              </a:rPr>
              <a:t>Method Overview</a:t>
            </a:r>
            <a:br>
              <a:rPr sz="4400" dirty="0"/>
            </a:br>
            <a:r>
              <a:rPr lang="en-US" sz="2800" b="0" i="1" strike="noStrike" spc="-1" dirty="0">
                <a:solidFill>
                  <a:schemeClr val="dk1"/>
                </a:solidFill>
                <a:latin typeface="Aptos Display"/>
              </a:rPr>
              <a:t>Ego-Motion Parking Lot</a:t>
            </a:r>
            <a:endParaRPr lang="en-DE" sz="2800" b="0" strike="noStrike" spc="-1" dirty="0">
              <a:solidFill>
                <a:schemeClr val="dk1"/>
              </a:solidFill>
              <a:latin typeface="Aptos"/>
            </a:endParaRPr>
          </a:p>
        </p:txBody>
      </p:sp>
      <p:pic>
        <p:nvPicPr>
          <p:cNvPr id="202" name="Content Placeholder 8" descr="A diagram of a flowchart&#10;&#10;AI-generated content may be incorrect."/>
          <p:cNvPicPr/>
          <p:nvPr/>
        </p:nvPicPr>
        <p:blipFill>
          <a:blip r:embed="rId2">
            <a:alphaModFix amt="50000"/>
          </a:blip>
          <a:stretch/>
        </p:blipFill>
        <p:spPr>
          <a:xfrm>
            <a:off x="838080" y="2020320"/>
            <a:ext cx="10783800" cy="3230640"/>
          </a:xfrm>
          <a:prstGeom prst="rect">
            <a:avLst/>
          </a:prstGeom>
          <a:ln w="0">
            <a:noFill/>
          </a:ln>
        </p:spPr>
      </p:pic>
      <p:sp>
        <p:nvSpPr>
          <p:cNvPr id="204" name="Rectangle: Single Corner Snipped 9"/>
          <p:cNvSpPr/>
          <p:nvPr/>
        </p:nvSpPr>
        <p:spPr>
          <a:xfrm flipH="1">
            <a:off x="5151240" y="2961720"/>
            <a:ext cx="6916680" cy="1247040"/>
          </a:xfrm>
          <a:prstGeom prst="snip1Rect">
            <a:avLst>
              <a:gd name="adj" fmla="val 16667"/>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defTabSz="914400">
              <a:lnSpc>
                <a:spcPct val="100000"/>
              </a:lnSpc>
            </a:pPr>
            <a:endParaRPr lang="en-DE" sz="1800" b="0" strike="noStrike" spc="-1">
              <a:solidFill>
                <a:schemeClr val="dk1"/>
              </a:solidFill>
              <a:latin typeface="Aptos"/>
            </a:endParaRPr>
          </a:p>
        </p:txBody>
      </p:sp>
      <p:sp>
        <p:nvSpPr>
          <p:cNvPr id="205" name="Rectangle 7"/>
          <p:cNvSpPr/>
          <p:nvPr/>
        </p:nvSpPr>
        <p:spPr>
          <a:xfrm>
            <a:off x="5151960" y="4209120"/>
            <a:ext cx="6778440" cy="19828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DE" sz="1800" b="0" strike="noStrike" spc="-1">
              <a:solidFill>
                <a:schemeClr val="lt1"/>
              </a:solidFill>
              <a:latin typeface="Aptos"/>
            </a:endParaRPr>
          </a:p>
        </p:txBody>
      </p:sp>
      <p:pic>
        <p:nvPicPr>
          <p:cNvPr id="2" name="Content Placeholder 8" descr="A diagram of a flowchart&#10;&#10;AI-generated content may be incorrect.">
            <a:extLst>
              <a:ext uri="{FF2B5EF4-FFF2-40B4-BE49-F238E27FC236}">
                <a16:creationId xmlns:a16="http://schemas.microsoft.com/office/drawing/2014/main" id="{21313082-9E13-EEE1-046F-41E4FA4D1ED7}"/>
              </a:ext>
            </a:extLst>
          </p:cNvPr>
          <p:cNvPicPr/>
          <p:nvPr/>
        </p:nvPicPr>
        <p:blipFill>
          <a:blip r:embed="rId2"/>
          <a:srcRect l="89787" t="4004" r="814" b="70598"/>
          <a:stretch>
            <a:fillRect/>
          </a:stretch>
        </p:blipFill>
        <p:spPr>
          <a:xfrm>
            <a:off x="10520516" y="2163201"/>
            <a:ext cx="1013524" cy="798159"/>
          </a:xfrm>
          <a:prstGeom prst="ellipse">
            <a:avLst/>
          </a:prstGeom>
          <a:ln w="0">
            <a:noFill/>
          </a:ln>
        </p:spPr>
      </p:pic>
      <p:sp>
        <p:nvSpPr>
          <p:cNvPr id="7" name="Footer Placeholder 6">
            <a:extLst>
              <a:ext uri="{FF2B5EF4-FFF2-40B4-BE49-F238E27FC236}">
                <a16:creationId xmlns:a16="http://schemas.microsoft.com/office/drawing/2014/main" id="{66E3D0E5-59A1-F741-4D4C-09A608FF5F45}"/>
              </a:ext>
            </a:extLst>
          </p:cNvPr>
          <p:cNvSpPr>
            <a:spLocks noGrp="1"/>
          </p:cNvSpPr>
          <p:nvPr>
            <p:ph type="ftr" idx="7"/>
          </p:nvPr>
        </p:nvSpPr>
        <p:spPr/>
        <p:txBody>
          <a:bodyPr/>
          <a:lstStyle/>
          <a:p>
            <a:r>
              <a:rPr lang="en-US" sz="1200">
                <a:solidFill>
                  <a:schemeClr val="bg1"/>
                </a:solidFill>
              </a:rPr>
              <a:t>Luis Fernando Rodriguez Gutierrez</a:t>
            </a:r>
          </a:p>
          <a:p>
            <a:r>
              <a:rPr lang="en-US" sz="1200">
                <a:solidFill>
                  <a:schemeClr val="bg1"/>
                </a:solidFill>
              </a:rPr>
              <a:t>FH Dortmund, 2025, Master ESE</a:t>
            </a:r>
            <a:endParaRPr lang="en-US" sz="1200" dirty="0">
              <a:solidFill>
                <a:schemeClr val="bg1"/>
              </a:solidFill>
            </a:endParaRPr>
          </a:p>
        </p:txBody>
      </p:sp>
      <p:sp>
        <p:nvSpPr>
          <p:cNvPr id="8" name="Slide Number Placeholder 7">
            <a:extLst>
              <a:ext uri="{FF2B5EF4-FFF2-40B4-BE49-F238E27FC236}">
                <a16:creationId xmlns:a16="http://schemas.microsoft.com/office/drawing/2014/main" id="{F8C72CC4-3E06-AD08-DACC-A5333178570D}"/>
              </a:ext>
            </a:extLst>
          </p:cNvPr>
          <p:cNvSpPr>
            <a:spLocks noGrp="1"/>
          </p:cNvSpPr>
          <p:nvPr>
            <p:ph type="sldNum" idx="8"/>
          </p:nvPr>
        </p:nvSpPr>
        <p:spPr/>
        <p:txBody>
          <a:bodyPr/>
          <a:lstStyle/>
          <a:p>
            <a:fld id="{00165D31-C93C-4278-ABE7-88C88C3DED27}" type="slidenum">
              <a:rPr lang="en-US" smtClean="0"/>
              <a:t>37</a:t>
            </a:fld>
            <a:endParaRPr lang="en-US"/>
          </a:p>
        </p:txBody>
      </p:sp>
      <p:sp>
        <p:nvSpPr>
          <p:cNvPr id="9" name="TextBox 8">
            <a:extLst>
              <a:ext uri="{FF2B5EF4-FFF2-40B4-BE49-F238E27FC236}">
                <a16:creationId xmlns:a16="http://schemas.microsoft.com/office/drawing/2014/main" id="{9205A8B1-87A7-5ADE-CBA8-D06F6FF523B0}"/>
              </a:ext>
            </a:extLst>
          </p:cNvPr>
          <p:cNvSpPr txBox="1"/>
          <p:nvPr/>
        </p:nvSpPr>
        <p:spPr>
          <a:xfrm>
            <a:off x="5174640" y="5688331"/>
            <a:ext cx="2739705" cy="276999"/>
          </a:xfrm>
          <a:prstGeom prst="rect">
            <a:avLst/>
          </a:prstGeom>
          <a:noFill/>
        </p:spPr>
        <p:txBody>
          <a:bodyPr wrap="square" rtlCol="0">
            <a:spAutoFit/>
          </a:bodyPr>
          <a:lstStyle/>
          <a:p>
            <a:r>
              <a:rPr lang="en-US" sz="1200" dirty="0"/>
              <a:t>Fig 30.a, Full point cloud estimation.</a:t>
            </a:r>
          </a:p>
        </p:txBody>
      </p:sp>
      <p:sp>
        <p:nvSpPr>
          <p:cNvPr id="10" name="TextBox 9">
            <a:extLst>
              <a:ext uri="{FF2B5EF4-FFF2-40B4-BE49-F238E27FC236}">
                <a16:creationId xmlns:a16="http://schemas.microsoft.com/office/drawing/2014/main" id="{4508303F-DFA6-5CF5-1F0F-0CA6141D289A}"/>
              </a:ext>
            </a:extLst>
          </p:cNvPr>
          <p:cNvSpPr txBox="1"/>
          <p:nvPr/>
        </p:nvSpPr>
        <p:spPr>
          <a:xfrm>
            <a:off x="8532285" y="5688331"/>
            <a:ext cx="3080700" cy="276999"/>
          </a:xfrm>
          <a:prstGeom prst="rect">
            <a:avLst/>
          </a:prstGeom>
          <a:noFill/>
        </p:spPr>
        <p:txBody>
          <a:bodyPr wrap="square" rtlCol="0">
            <a:spAutoFit/>
          </a:bodyPr>
          <a:lstStyle/>
          <a:p>
            <a:r>
              <a:rPr lang="en-US" sz="1200" dirty="0"/>
              <a:t>Fig 30.b, Clustered point cloud estimation.</a:t>
            </a:r>
          </a:p>
        </p:txBody>
      </p:sp>
      <p:sp>
        <p:nvSpPr>
          <p:cNvPr id="11" name="TextBox 10">
            <a:extLst>
              <a:ext uri="{FF2B5EF4-FFF2-40B4-BE49-F238E27FC236}">
                <a16:creationId xmlns:a16="http://schemas.microsoft.com/office/drawing/2014/main" id="{7C209CB1-518E-AFBB-C6AF-4220C2B6F058}"/>
              </a:ext>
            </a:extLst>
          </p:cNvPr>
          <p:cNvSpPr txBox="1"/>
          <p:nvPr/>
        </p:nvSpPr>
        <p:spPr>
          <a:xfrm>
            <a:off x="5174640" y="5991350"/>
            <a:ext cx="6613230" cy="276999"/>
          </a:xfrm>
          <a:prstGeom prst="rect">
            <a:avLst/>
          </a:prstGeom>
          <a:noFill/>
        </p:spPr>
        <p:txBody>
          <a:bodyPr wrap="square" rtlCol="0">
            <a:spAutoFit/>
          </a:bodyPr>
          <a:lstStyle/>
          <a:p>
            <a:r>
              <a:rPr lang="en-US" sz="1200" dirty="0"/>
              <a:t>Fig 30, Ego-Motion estimation for a L-drive maneuver, test done in the FH-Dortmund parking lot.</a:t>
            </a:r>
          </a:p>
        </p:txBody>
      </p:sp>
      <p:pic>
        <p:nvPicPr>
          <p:cNvPr id="13" name="Picture 12" descr="A graph paper with text and numbers&#10;&#10;AI-generated content may be incorrect.">
            <a:extLst>
              <a:ext uri="{FF2B5EF4-FFF2-40B4-BE49-F238E27FC236}">
                <a16:creationId xmlns:a16="http://schemas.microsoft.com/office/drawing/2014/main" id="{8A81B4B1-3713-2F6D-92A4-3A42646712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4640" y="3334896"/>
            <a:ext cx="3197122" cy="2386584"/>
          </a:xfrm>
          <a:prstGeom prst="rect">
            <a:avLst/>
          </a:prstGeom>
        </p:spPr>
      </p:pic>
      <p:pic>
        <p:nvPicPr>
          <p:cNvPr id="15" name="Picture 14" descr="A graph with a line and a blue line&#10;&#10;AI-generated content may be incorrect.">
            <a:extLst>
              <a:ext uri="{FF2B5EF4-FFF2-40B4-BE49-F238E27FC236}">
                <a16:creationId xmlns:a16="http://schemas.microsoft.com/office/drawing/2014/main" id="{9217D0F0-5A18-AA7F-FCE6-10AFBB9514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1762" y="3334896"/>
            <a:ext cx="3278175" cy="2386584"/>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9" name="Table 8"/>
          <p:cNvGraphicFramePr/>
          <p:nvPr/>
        </p:nvGraphicFramePr>
        <p:xfrm>
          <a:off x="673920" y="1690200"/>
          <a:ext cx="10876320" cy="3845520"/>
        </p:xfrm>
        <a:graphic>
          <a:graphicData uri="http://schemas.openxmlformats.org/drawingml/2006/table">
            <a:tbl>
              <a:tblPr/>
              <a:tblGrid>
                <a:gridCol w="2719080">
                  <a:extLst>
                    <a:ext uri="{9D8B030D-6E8A-4147-A177-3AD203B41FA5}">
                      <a16:colId xmlns:a16="http://schemas.microsoft.com/office/drawing/2014/main" val="20000"/>
                    </a:ext>
                  </a:extLst>
                </a:gridCol>
                <a:gridCol w="2719080">
                  <a:extLst>
                    <a:ext uri="{9D8B030D-6E8A-4147-A177-3AD203B41FA5}">
                      <a16:colId xmlns:a16="http://schemas.microsoft.com/office/drawing/2014/main" val="20001"/>
                    </a:ext>
                  </a:extLst>
                </a:gridCol>
                <a:gridCol w="2719080">
                  <a:extLst>
                    <a:ext uri="{9D8B030D-6E8A-4147-A177-3AD203B41FA5}">
                      <a16:colId xmlns:a16="http://schemas.microsoft.com/office/drawing/2014/main" val="20002"/>
                    </a:ext>
                  </a:extLst>
                </a:gridCol>
                <a:gridCol w="2719080">
                  <a:extLst>
                    <a:ext uri="{9D8B030D-6E8A-4147-A177-3AD203B41FA5}">
                      <a16:colId xmlns:a16="http://schemas.microsoft.com/office/drawing/2014/main" val="20003"/>
                    </a:ext>
                  </a:extLst>
                </a:gridCol>
              </a:tblGrid>
              <a:tr h="370800">
                <a:tc>
                  <a:txBody>
                    <a:bodyPr/>
                    <a:lstStyle/>
                    <a:p>
                      <a:pPr defTabSz="914400">
                        <a:lnSpc>
                          <a:spcPct val="100000"/>
                        </a:lnSpc>
                      </a:pPr>
                      <a:r>
                        <a:rPr lang="en-US" sz="1800" b="1" strike="noStrike" spc="-1">
                          <a:solidFill>
                            <a:schemeClr val="lt1"/>
                          </a:solidFill>
                          <a:latin typeface="Aptos"/>
                        </a:rPr>
                        <a:t>Environment</a:t>
                      </a:r>
                      <a:endParaRPr lang="en-US" sz="1800" b="0" strike="noStrike" spc="-1">
                        <a:solidFill>
                          <a:srgbClr val="FFFFFF"/>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2"/>
                    </a:solidFill>
                  </a:tcPr>
                </a:tc>
                <a:tc>
                  <a:txBody>
                    <a:bodyPr/>
                    <a:lstStyle/>
                    <a:p>
                      <a:pPr defTabSz="914400">
                        <a:lnSpc>
                          <a:spcPct val="100000"/>
                        </a:lnSpc>
                      </a:pPr>
                      <a:r>
                        <a:rPr lang="en-US" sz="1800" b="1" strike="noStrike" spc="-1">
                          <a:solidFill>
                            <a:schemeClr val="lt1"/>
                          </a:solidFill>
                          <a:latin typeface="Aptos"/>
                        </a:rPr>
                        <a:t>Characteristics</a:t>
                      </a:r>
                      <a:endParaRPr lang="en-US" sz="1800" b="0" strike="noStrike" spc="-1">
                        <a:solidFill>
                          <a:srgbClr val="FFFFFF"/>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2"/>
                    </a:solidFill>
                  </a:tcPr>
                </a:tc>
                <a:tc>
                  <a:txBody>
                    <a:bodyPr/>
                    <a:lstStyle/>
                    <a:p>
                      <a:pPr defTabSz="914400">
                        <a:lnSpc>
                          <a:spcPct val="100000"/>
                        </a:lnSpc>
                      </a:pPr>
                      <a:r>
                        <a:rPr lang="en-US" sz="1800" b="1" strike="noStrike" spc="-1">
                          <a:solidFill>
                            <a:schemeClr val="lt1"/>
                          </a:solidFill>
                          <a:latin typeface="Aptos"/>
                        </a:rPr>
                        <a:t>Best Method</a:t>
                      </a:r>
                      <a:endParaRPr lang="en-US" sz="1800" b="0" strike="noStrike" spc="-1">
                        <a:solidFill>
                          <a:srgbClr val="FFFFFF"/>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2"/>
                    </a:solidFill>
                  </a:tcPr>
                </a:tc>
                <a:tc>
                  <a:txBody>
                    <a:bodyPr/>
                    <a:lstStyle/>
                    <a:p>
                      <a:pPr defTabSz="914400">
                        <a:lnSpc>
                          <a:spcPct val="100000"/>
                        </a:lnSpc>
                      </a:pPr>
                      <a:r>
                        <a:rPr lang="en-US" sz="1800" b="1" strike="noStrike" spc="-1">
                          <a:solidFill>
                            <a:schemeClr val="lt1"/>
                          </a:solidFill>
                          <a:latin typeface="Aptos"/>
                        </a:rPr>
                        <a:t>Explanation</a:t>
                      </a:r>
                      <a:endParaRPr lang="en-US" sz="1800" b="0" strike="noStrike" spc="-1">
                        <a:solidFill>
                          <a:srgbClr val="FFFFFF"/>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2"/>
                    </a:solidFill>
                  </a:tcPr>
                </a:tc>
                <a:extLst>
                  <a:ext uri="{0D108BD9-81ED-4DB2-BD59-A6C34878D82A}">
                    <a16:rowId xmlns:a16="http://schemas.microsoft.com/office/drawing/2014/main" val="10000"/>
                  </a:ext>
                </a:extLst>
              </a:tr>
              <a:tr h="370800">
                <a:tc>
                  <a:txBody>
                    <a:bodyPr/>
                    <a:lstStyle/>
                    <a:p>
                      <a:pPr defTabSz="914400">
                        <a:lnSpc>
                          <a:spcPct val="100000"/>
                        </a:lnSpc>
                      </a:pPr>
                      <a:r>
                        <a:rPr lang="en-US" sz="1800" b="0" strike="noStrike" spc="-1">
                          <a:solidFill>
                            <a:schemeClr val="dk1"/>
                          </a:solidFill>
                          <a:latin typeface="Aptos"/>
                        </a:rPr>
                        <a:t>Indoor Laboratory</a:t>
                      </a:r>
                      <a:endParaRPr lang="en-US" sz="1800" b="0" strike="noStrike" spc="-1">
                        <a:solidFill>
                          <a:srgbClr val="000000"/>
                        </a:solidFill>
                        <a:latin typeface="Arial"/>
                      </a:endParaRPr>
                    </a:p>
                  </a:txBody>
                  <a:tcPr>
                    <a:lnL w="12240">
                      <a:solidFill>
                        <a:srgbClr val="FFFFFF"/>
                      </a:solidFill>
                      <a:prstDash val="solid"/>
                    </a:lnL>
                    <a:lnR w="12240">
                      <a:solidFill>
                        <a:srgbClr val="FFFFFF"/>
                      </a:solidFill>
                      <a:prstDash val="solid"/>
                    </a:lnR>
                    <a:lnT w="38160" cap="flat" cmpd="sng" algn="ctr">
                      <a:solidFill>
                        <a:srgbClr val="FFFFFF"/>
                      </a:solidFill>
                      <a:prstDash val="solid"/>
                      <a:round/>
                      <a:headEnd type="none" w="med" len="med"/>
                      <a:tailEnd type="none" w="med" len="med"/>
                    </a:lnT>
                    <a:lnB w="12240">
                      <a:solidFill>
                        <a:srgbClr val="FFFFFF"/>
                      </a:solidFill>
                      <a:prstDash val="solid"/>
                    </a:lnB>
                    <a:solidFill>
                      <a:schemeClr val="accent2">
                        <a:tint val="40000"/>
                      </a:schemeClr>
                    </a:solidFill>
                  </a:tcPr>
                </a:tc>
                <a:tc>
                  <a:txBody>
                    <a:bodyPr/>
                    <a:lstStyle/>
                    <a:p>
                      <a:pPr defTabSz="914400">
                        <a:lnSpc>
                          <a:spcPct val="100000"/>
                        </a:lnSpc>
                      </a:pPr>
                      <a:r>
                        <a:rPr lang="en-US" sz="1800" b="0" strike="noStrike" spc="-1">
                          <a:solidFill>
                            <a:schemeClr val="dk1"/>
                          </a:solidFill>
                          <a:latin typeface="Aptos"/>
                        </a:rPr>
                        <a:t>Complex multipath.</a:t>
                      </a:r>
                      <a:endParaRPr lang="en-US" sz="1800" b="0" strike="noStrike" spc="-1">
                        <a:solidFill>
                          <a:srgbClr val="000000"/>
                        </a:solidFill>
                        <a:latin typeface="Arial"/>
                      </a:endParaRPr>
                    </a:p>
                  </a:txBody>
                  <a:tcPr>
                    <a:lnL w="12240">
                      <a:solidFill>
                        <a:srgbClr val="FFFFFF"/>
                      </a:solidFill>
                      <a:prstDash val="solid"/>
                    </a:lnL>
                    <a:lnR w="12240">
                      <a:solidFill>
                        <a:srgbClr val="FFFFFF"/>
                      </a:solidFill>
                      <a:prstDash val="solid"/>
                    </a:lnR>
                    <a:lnT w="38160" cap="flat" cmpd="sng" algn="ctr">
                      <a:solidFill>
                        <a:srgbClr val="FFFFFF"/>
                      </a:solidFill>
                      <a:prstDash val="solid"/>
                      <a:round/>
                      <a:headEnd type="none" w="med" len="med"/>
                      <a:tailEnd type="none" w="med" len="med"/>
                    </a:lnT>
                    <a:lnB w="12240">
                      <a:solidFill>
                        <a:srgbClr val="FFFFFF"/>
                      </a:solidFill>
                      <a:prstDash val="solid"/>
                    </a:lnB>
                    <a:solidFill>
                      <a:schemeClr val="accent2">
                        <a:tint val="40000"/>
                      </a:schemeClr>
                    </a:solidFill>
                  </a:tcPr>
                </a:tc>
                <a:tc>
                  <a:txBody>
                    <a:bodyPr/>
                    <a:lstStyle/>
                    <a:p>
                      <a:pPr defTabSz="914400">
                        <a:lnSpc>
                          <a:spcPct val="100000"/>
                        </a:lnSpc>
                      </a:pPr>
                      <a:r>
                        <a:rPr lang="en-US" sz="1800" b="0" strike="noStrike" spc="-1">
                          <a:solidFill>
                            <a:schemeClr val="dk1"/>
                          </a:solidFill>
                          <a:latin typeface="Aptos"/>
                        </a:rPr>
                        <a:t>Full Point Cloud</a:t>
                      </a:r>
                      <a:endParaRPr lang="en-US" sz="1800" b="0" strike="noStrike" spc="-1">
                        <a:solidFill>
                          <a:srgbClr val="000000"/>
                        </a:solidFill>
                        <a:latin typeface="Arial"/>
                      </a:endParaRPr>
                    </a:p>
                  </a:txBody>
                  <a:tcPr>
                    <a:lnL w="12240">
                      <a:solidFill>
                        <a:srgbClr val="FFFFFF"/>
                      </a:solidFill>
                      <a:prstDash val="solid"/>
                    </a:lnL>
                    <a:lnR w="12240">
                      <a:solidFill>
                        <a:srgbClr val="FFFFFF"/>
                      </a:solidFill>
                      <a:prstDash val="solid"/>
                    </a:lnR>
                    <a:lnT w="38160" cap="flat" cmpd="sng" algn="ctr">
                      <a:solidFill>
                        <a:srgbClr val="FFFFFF"/>
                      </a:solidFill>
                      <a:prstDash val="solid"/>
                      <a:round/>
                      <a:headEnd type="none" w="med" len="med"/>
                      <a:tailEnd type="none" w="med" len="med"/>
                    </a:lnT>
                    <a:lnB w="12240">
                      <a:solidFill>
                        <a:srgbClr val="FFFFFF"/>
                      </a:solidFill>
                      <a:prstDash val="solid"/>
                    </a:lnB>
                    <a:solidFill>
                      <a:schemeClr val="accent2">
                        <a:tint val="40000"/>
                      </a:schemeClr>
                    </a:solidFill>
                  </a:tcPr>
                </a:tc>
                <a:tc>
                  <a:txBody>
                    <a:bodyPr/>
                    <a:lstStyle/>
                    <a:p>
                      <a:pPr defTabSz="914400">
                        <a:lnSpc>
                          <a:spcPct val="100000"/>
                        </a:lnSpc>
                      </a:pPr>
                      <a:r>
                        <a:rPr lang="en-US" sz="1800" b="0" strike="noStrike" spc="-1">
                          <a:solidFill>
                            <a:schemeClr val="dk1"/>
                          </a:solidFill>
                          <a:latin typeface="Aptos"/>
                        </a:rPr>
                        <a:t>The abundance of reflections provides sufficient correspondences for robust matching, even without clear landmarks.</a:t>
                      </a:r>
                      <a:endParaRPr lang="en-US" sz="1800" b="0" strike="noStrike" spc="-1">
                        <a:solidFill>
                          <a:srgbClr val="000000"/>
                        </a:solidFill>
                        <a:latin typeface="Arial"/>
                      </a:endParaRPr>
                    </a:p>
                  </a:txBody>
                  <a:tcPr>
                    <a:lnL w="12240">
                      <a:solidFill>
                        <a:srgbClr val="FFFFFF"/>
                      </a:solidFill>
                      <a:prstDash val="solid"/>
                    </a:lnL>
                    <a:lnR w="12240">
                      <a:solidFill>
                        <a:srgbClr val="FFFFFF"/>
                      </a:solidFill>
                      <a:prstDash val="solid"/>
                    </a:lnR>
                    <a:lnT w="38160" cap="flat" cmpd="sng" algn="ctr">
                      <a:solidFill>
                        <a:srgbClr val="FFFFFF"/>
                      </a:solidFill>
                      <a:prstDash val="solid"/>
                      <a:round/>
                      <a:headEnd type="none" w="med" len="med"/>
                      <a:tailEnd type="none" w="med" len="med"/>
                    </a:lnT>
                    <a:lnB w="12240">
                      <a:solidFill>
                        <a:srgbClr val="FFFFFF"/>
                      </a:solidFill>
                      <a:prstDash val="solid"/>
                    </a:lnB>
                    <a:solidFill>
                      <a:schemeClr val="accent2">
                        <a:tint val="40000"/>
                      </a:schemeClr>
                    </a:solidFill>
                  </a:tcPr>
                </a:tc>
                <a:extLst>
                  <a:ext uri="{0D108BD9-81ED-4DB2-BD59-A6C34878D82A}">
                    <a16:rowId xmlns:a16="http://schemas.microsoft.com/office/drawing/2014/main" val="10001"/>
                  </a:ext>
                </a:extLst>
              </a:tr>
              <a:tr h="370800">
                <a:tc>
                  <a:txBody>
                    <a:bodyPr/>
                    <a:lstStyle/>
                    <a:p>
                      <a:pPr defTabSz="914400">
                        <a:lnSpc>
                          <a:spcPct val="100000"/>
                        </a:lnSpc>
                      </a:pPr>
                      <a:r>
                        <a:rPr lang="en-US" sz="1800" b="0" strike="noStrike" spc="-1">
                          <a:solidFill>
                            <a:schemeClr val="dk1"/>
                          </a:solidFill>
                          <a:latin typeface="Aptos"/>
                        </a:rPr>
                        <a:t>Outdoors Parking Lot</a:t>
                      </a:r>
                      <a:endParaRPr lang="en-US" sz="18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2">
                        <a:tint val="20000"/>
                      </a:schemeClr>
                    </a:solidFill>
                  </a:tcPr>
                </a:tc>
                <a:tc>
                  <a:txBody>
                    <a:bodyPr/>
                    <a:lstStyle/>
                    <a:p>
                      <a:pPr defTabSz="914400">
                        <a:lnSpc>
                          <a:spcPct val="100000"/>
                        </a:lnSpc>
                      </a:pPr>
                      <a:r>
                        <a:rPr lang="en-US" sz="1800" b="0" strike="noStrike" spc="-1">
                          <a:solidFill>
                            <a:schemeClr val="dk1"/>
                          </a:solidFill>
                          <a:latin typeface="Aptos"/>
                        </a:rPr>
                        <a:t>Sparse reflections.</a:t>
                      </a:r>
                      <a:endParaRPr lang="en-US" sz="1800" b="0" strike="noStrike" spc="-1">
                        <a:solidFill>
                          <a:srgbClr val="000000"/>
                        </a:solidFill>
                        <a:latin typeface="Arial"/>
                      </a:endParaRPr>
                    </a:p>
                    <a:p>
                      <a:pPr defTabSz="914400">
                        <a:lnSpc>
                          <a:spcPct val="100000"/>
                        </a:lnSpc>
                      </a:pPr>
                      <a:r>
                        <a:rPr lang="en-US" sz="1800" b="0" strike="noStrike" spc="-1">
                          <a:solidFill>
                            <a:schemeClr val="dk1"/>
                          </a:solidFill>
                          <a:latin typeface="Aptos"/>
                        </a:rPr>
                        <a:t>Clear large-scale landmarks.</a:t>
                      </a:r>
                      <a:endParaRPr lang="en-US" sz="18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2">
                        <a:tint val="20000"/>
                      </a:schemeClr>
                    </a:solidFill>
                  </a:tcPr>
                </a:tc>
                <a:tc>
                  <a:txBody>
                    <a:bodyPr/>
                    <a:lstStyle/>
                    <a:p>
                      <a:pPr defTabSz="914400">
                        <a:lnSpc>
                          <a:spcPct val="100000"/>
                        </a:lnSpc>
                      </a:pPr>
                      <a:r>
                        <a:rPr lang="en-US" sz="1800" b="0" strike="noStrike" spc="-1">
                          <a:solidFill>
                            <a:schemeClr val="dk1"/>
                          </a:solidFill>
                          <a:latin typeface="Aptos"/>
                        </a:rPr>
                        <a:t>Clustered-Focused</a:t>
                      </a:r>
                      <a:endParaRPr lang="en-US" sz="18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2">
                        <a:tint val="20000"/>
                      </a:schemeClr>
                    </a:solidFill>
                  </a:tcPr>
                </a:tc>
                <a:tc>
                  <a:txBody>
                    <a:bodyPr/>
                    <a:lstStyle/>
                    <a:p>
                      <a:pPr defTabSz="914400">
                        <a:lnSpc>
                          <a:spcPct val="100000"/>
                        </a:lnSpc>
                      </a:pPr>
                      <a:r>
                        <a:rPr lang="en-US" sz="1800" b="0" strike="noStrike" spc="-1">
                          <a:solidFill>
                            <a:schemeClr val="dk1"/>
                          </a:solidFill>
                          <a:latin typeface="Aptos"/>
                        </a:rPr>
                        <a:t>Stable clusters around static landmarks (e.g., walls, cars, curbs) allow more reliable ego-motion estimation despite lower point density.</a:t>
                      </a:r>
                      <a:endParaRPr lang="en-US" sz="18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2">
                        <a:tint val="20000"/>
                      </a:schemeClr>
                    </a:solidFill>
                  </a:tcPr>
                </a:tc>
                <a:extLst>
                  <a:ext uri="{0D108BD9-81ED-4DB2-BD59-A6C34878D82A}">
                    <a16:rowId xmlns:a16="http://schemas.microsoft.com/office/drawing/2014/main" val="10002"/>
                  </a:ext>
                </a:extLst>
              </a:tr>
            </a:tbl>
          </a:graphicData>
        </a:graphic>
      </p:graphicFrame>
      <p:sp>
        <p:nvSpPr>
          <p:cNvPr id="208" name="PlaceHolder 1"/>
          <p:cNvSpPr>
            <a:spLocks noGrp="1"/>
          </p:cNvSpPr>
          <p:nvPr>
            <p:ph type="title"/>
          </p:nvPr>
        </p:nvSpPr>
        <p:spPr>
          <a:xfrm>
            <a:off x="838080" y="465520"/>
            <a:ext cx="10514880" cy="1324800"/>
          </a:xfrm>
          <a:prstGeom prst="rect">
            <a:avLst/>
          </a:prstGeom>
          <a:noFill/>
          <a:ln w="0">
            <a:noFill/>
          </a:ln>
        </p:spPr>
        <p:txBody>
          <a:bodyPr lIns="0" tIns="0" rIns="0" bIns="0" anchor="ctr">
            <a:noAutofit/>
          </a:bodyPr>
          <a:lstStyle/>
          <a:p>
            <a:pPr indent="0" defTabSz="914400">
              <a:lnSpc>
                <a:spcPct val="90000"/>
              </a:lnSpc>
              <a:buNone/>
            </a:pPr>
            <a:r>
              <a:rPr lang="en-US" sz="4400" b="0" strike="noStrike" spc="-1" dirty="0">
                <a:solidFill>
                  <a:schemeClr val="dk1"/>
                </a:solidFill>
                <a:latin typeface="Aptos Display"/>
              </a:rPr>
              <a:t>Results and Discussion</a:t>
            </a:r>
            <a:br>
              <a:rPr sz="4400" dirty="0"/>
            </a:br>
            <a:r>
              <a:rPr lang="en-US" sz="2800" b="0" strike="noStrike" spc="-1" dirty="0">
                <a:solidFill>
                  <a:schemeClr val="dk1"/>
                </a:solidFill>
                <a:latin typeface="Aptos Display"/>
              </a:rPr>
              <a:t>Comparison Between Full Point Cloud and Cluster-Based Odometry</a:t>
            </a:r>
            <a:br>
              <a:rPr sz="3200" dirty="0"/>
            </a:br>
            <a:endParaRPr lang="en-DE" sz="3200" b="0" strike="noStrike" spc="-1" dirty="0">
              <a:solidFill>
                <a:schemeClr val="dk1"/>
              </a:solidFill>
              <a:latin typeface="Aptos"/>
            </a:endParaRPr>
          </a:p>
        </p:txBody>
      </p:sp>
      <p:sp>
        <p:nvSpPr>
          <p:cNvPr id="6" name="Footer Placeholder 5">
            <a:extLst>
              <a:ext uri="{FF2B5EF4-FFF2-40B4-BE49-F238E27FC236}">
                <a16:creationId xmlns:a16="http://schemas.microsoft.com/office/drawing/2014/main" id="{E7772D3C-3782-6CB8-EA3F-2D7789C38870}"/>
              </a:ext>
            </a:extLst>
          </p:cNvPr>
          <p:cNvSpPr>
            <a:spLocks noGrp="1"/>
          </p:cNvSpPr>
          <p:nvPr>
            <p:ph type="ftr" idx="1"/>
          </p:nvPr>
        </p:nvSpPr>
        <p:spPr/>
        <p:txBody>
          <a:bodyPr/>
          <a:lstStyle/>
          <a:p>
            <a:r>
              <a:rPr lang="en-US" sz="1200">
                <a:solidFill>
                  <a:schemeClr val="bg1"/>
                </a:solidFill>
              </a:rPr>
              <a:t>Luis Fernando Rodriguez Gutierrez</a:t>
            </a:r>
          </a:p>
          <a:p>
            <a:r>
              <a:rPr lang="en-US" sz="1200">
                <a:solidFill>
                  <a:schemeClr val="bg1"/>
                </a:solidFill>
              </a:rPr>
              <a:t>FH Dortmund, 2025, Master ESE</a:t>
            </a:r>
            <a:endParaRPr lang="en-US" sz="1200" dirty="0">
              <a:solidFill>
                <a:schemeClr val="bg1"/>
              </a:solidFill>
            </a:endParaRPr>
          </a:p>
        </p:txBody>
      </p:sp>
      <p:sp>
        <p:nvSpPr>
          <p:cNvPr id="7" name="Slide Number Placeholder 6">
            <a:extLst>
              <a:ext uri="{FF2B5EF4-FFF2-40B4-BE49-F238E27FC236}">
                <a16:creationId xmlns:a16="http://schemas.microsoft.com/office/drawing/2014/main" id="{BB923C53-09DF-07B8-6DB1-0D82B8DD8C1C}"/>
              </a:ext>
            </a:extLst>
          </p:cNvPr>
          <p:cNvSpPr>
            <a:spLocks noGrp="1"/>
          </p:cNvSpPr>
          <p:nvPr>
            <p:ph type="sldNum" idx="2"/>
          </p:nvPr>
        </p:nvSpPr>
        <p:spPr/>
        <p:txBody>
          <a:bodyPr/>
          <a:lstStyle/>
          <a:p>
            <a:fld id="{001EAEC8-EC54-49BC-95B6-9F2D6458A307}" type="slidenum">
              <a:rPr lang="en-US" smtClean="0"/>
              <a:t>38</a:t>
            </a:fld>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TextBox 6"/>
          <p:cNvSpPr/>
          <p:nvPr/>
        </p:nvSpPr>
        <p:spPr>
          <a:xfrm>
            <a:off x="835080" y="1790320"/>
            <a:ext cx="10618920" cy="1461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defTabSz="914400">
              <a:lnSpc>
                <a:spcPct val="100000"/>
              </a:lnSpc>
              <a:buClr>
                <a:srgbClr val="000000"/>
              </a:buClr>
              <a:buFont typeface="Arial"/>
              <a:buChar char="•"/>
            </a:pPr>
            <a:r>
              <a:rPr lang="en-US" sz="1800" b="0" strike="noStrike" spc="-1" dirty="0">
                <a:solidFill>
                  <a:schemeClr val="dk1"/>
                </a:solidFill>
                <a:latin typeface="Aptos"/>
              </a:rPr>
              <a:t>Full point cloud ICP is robust in dense and reflective indoor environments but suffers from noise sensitivity outdoors.</a:t>
            </a:r>
            <a:endParaRPr lang="en-US" sz="1800" b="0" strike="noStrike" spc="-1" dirty="0">
              <a:solidFill>
                <a:srgbClr val="000000"/>
              </a:solidFill>
              <a:latin typeface="Arial"/>
            </a:endParaRPr>
          </a:p>
          <a:p>
            <a:pPr marL="285840" indent="-285840" defTabSz="914400">
              <a:lnSpc>
                <a:spcPct val="100000"/>
              </a:lnSpc>
              <a:buClr>
                <a:srgbClr val="000000"/>
              </a:buClr>
              <a:buFont typeface="Arial"/>
              <a:buChar char="•"/>
            </a:pPr>
            <a:r>
              <a:rPr lang="en-US" sz="1800" b="0" strike="noStrike" spc="-1" dirty="0">
                <a:solidFill>
                  <a:schemeClr val="dk1"/>
                </a:solidFill>
                <a:latin typeface="Aptos"/>
              </a:rPr>
              <a:t>Cluster-based ICP outperforms in structured, sparse environments where distinct landmarks dominate.</a:t>
            </a:r>
            <a:endParaRPr lang="en-US" sz="1800" b="0" strike="noStrike" spc="-1" dirty="0">
              <a:solidFill>
                <a:srgbClr val="000000"/>
              </a:solidFill>
              <a:latin typeface="Arial"/>
            </a:endParaRPr>
          </a:p>
          <a:p>
            <a:pPr defTabSz="914400">
              <a:lnSpc>
                <a:spcPct val="100000"/>
              </a:lnSpc>
            </a:pPr>
            <a:endParaRPr lang="en-US" sz="1800" b="0" strike="noStrike" spc="-1" dirty="0">
              <a:solidFill>
                <a:srgbClr val="000000"/>
              </a:solidFill>
              <a:latin typeface="Arial"/>
            </a:endParaRPr>
          </a:p>
        </p:txBody>
      </p:sp>
      <p:pic>
        <p:nvPicPr>
          <p:cNvPr id="213" name="Picture 8" descr="Graph with lines drawn on it&#10;&#10;AI-generated content may be incorrect."/>
          <p:cNvPicPr>
            <a:picLocks noChangeAspect="1"/>
          </p:cNvPicPr>
          <p:nvPr/>
        </p:nvPicPr>
        <p:blipFill>
          <a:blip r:embed="rId2"/>
          <a:stretch/>
        </p:blipFill>
        <p:spPr>
          <a:xfrm>
            <a:off x="527726" y="3294163"/>
            <a:ext cx="2771326" cy="2121408"/>
          </a:xfrm>
          <a:prstGeom prst="rect">
            <a:avLst/>
          </a:prstGeom>
          <a:ln w="0">
            <a:noFill/>
          </a:ln>
        </p:spPr>
      </p:pic>
      <p:pic>
        <p:nvPicPr>
          <p:cNvPr id="214" name="Picture 9" descr="A graph with a blue line drawn on it&#10;&#10;AI-generated content may be incorrect."/>
          <p:cNvPicPr>
            <a:picLocks noChangeAspect="1"/>
          </p:cNvPicPr>
          <p:nvPr/>
        </p:nvPicPr>
        <p:blipFill>
          <a:blip r:embed="rId3"/>
          <a:stretch/>
        </p:blipFill>
        <p:spPr>
          <a:xfrm>
            <a:off x="3344542" y="3324712"/>
            <a:ext cx="2927886" cy="2121408"/>
          </a:xfrm>
          <a:prstGeom prst="rect">
            <a:avLst/>
          </a:prstGeom>
          <a:ln w="0">
            <a:noFill/>
          </a:ln>
        </p:spPr>
      </p:pic>
      <p:sp>
        <p:nvSpPr>
          <p:cNvPr id="5" name="PlaceHolder 1">
            <a:extLst>
              <a:ext uri="{FF2B5EF4-FFF2-40B4-BE49-F238E27FC236}">
                <a16:creationId xmlns:a16="http://schemas.microsoft.com/office/drawing/2014/main" id="{05464D9F-6C1B-FFBE-12F8-ACC8DCFAFB07}"/>
              </a:ext>
            </a:extLst>
          </p:cNvPr>
          <p:cNvSpPr txBox="1">
            <a:spLocks/>
          </p:cNvSpPr>
          <p:nvPr/>
        </p:nvSpPr>
        <p:spPr>
          <a:xfrm>
            <a:off x="838080" y="465520"/>
            <a:ext cx="10514880" cy="1324800"/>
          </a:xfrm>
          <a:prstGeom prst="rect">
            <a:avLst/>
          </a:prstGeom>
          <a:noFill/>
          <a:ln w="0">
            <a:noFill/>
          </a:ln>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pc="-1">
                <a:solidFill>
                  <a:schemeClr val="dk1"/>
                </a:solidFill>
                <a:latin typeface="Aptos Display"/>
              </a:rPr>
              <a:t>Results and Discussion</a:t>
            </a:r>
            <a:br>
              <a:rPr lang="en-US"/>
            </a:br>
            <a:r>
              <a:rPr lang="en-US" sz="2800" spc="-1">
                <a:solidFill>
                  <a:schemeClr val="dk1"/>
                </a:solidFill>
                <a:latin typeface="Aptos Display"/>
              </a:rPr>
              <a:t>Comparison Between Full Point Cloud and Cluster-Based Odometry</a:t>
            </a:r>
            <a:br>
              <a:rPr lang="en-US" sz="3200"/>
            </a:br>
            <a:endParaRPr lang="en-US" sz="3200" spc="-1" dirty="0">
              <a:solidFill>
                <a:schemeClr val="dk1"/>
              </a:solidFill>
              <a:latin typeface="Aptos"/>
            </a:endParaRPr>
          </a:p>
        </p:txBody>
      </p:sp>
      <p:sp>
        <p:nvSpPr>
          <p:cNvPr id="9" name="Footer Placeholder 8">
            <a:extLst>
              <a:ext uri="{FF2B5EF4-FFF2-40B4-BE49-F238E27FC236}">
                <a16:creationId xmlns:a16="http://schemas.microsoft.com/office/drawing/2014/main" id="{D7D6FA24-A5C0-067A-A13F-7419E56C9A3C}"/>
              </a:ext>
            </a:extLst>
          </p:cNvPr>
          <p:cNvSpPr>
            <a:spLocks noGrp="1"/>
          </p:cNvSpPr>
          <p:nvPr>
            <p:ph type="ftr" idx="7"/>
          </p:nvPr>
        </p:nvSpPr>
        <p:spPr/>
        <p:txBody>
          <a:bodyPr/>
          <a:lstStyle/>
          <a:p>
            <a:r>
              <a:rPr lang="en-US" sz="1200">
                <a:solidFill>
                  <a:schemeClr val="bg1"/>
                </a:solidFill>
              </a:rPr>
              <a:t>Luis Fernando Rodriguez Gutierrez</a:t>
            </a:r>
          </a:p>
          <a:p>
            <a:r>
              <a:rPr lang="en-US" sz="1200">
                <a:solidFill>
                  <a:schemeClr val="bg1"/>
                </a:solidFill>
              </a:rPr>
              <a:t>FH Dortmund, 2025, Master ESE</a:t>
            </a:r>
            <a:endParaRPr lang="en-US" sz="1200" dirty="0">
              <a:solidFill>
                <a:schemeClr val="bg1"/>
              </a:solidFill>
            </a:endParaRPr>
          </a:p>
        </p:txBody>
      </p:sp>
      <p:sp>
        <p:nvSpPr>
          <p:cNvPr id="10" name="Slide Number Placeholder 9">
            <a:extLst>
              <a:ext uri="{FF2B5EF4-FFF2-40B4-BE49-F238E27FC236}">
                <a16:creationId xmlns:a16="http://schemas.microsoft.com/office/drawing/2014/main" id="{7F84E49F-FF06-D37E-60D9-FA1B6A35C3BB}"/>
              </a:ext>
            </a:extLst>
          </p:cNvPr>
          <p:cNvSpPr>
            <a:spLocks noGrp="1"/>
          </p:cNvSpPr>
          <p:nvPr>
            <p:ph type="sldNum" idx="8"/>
          </p:nvPr>
        </p:nvSpPr>
        <p:spPr/>
        <p:txBody>
          <a:bodyPr/>
          <a:lstStyle/>
          <a:p>
            <a:fld id="{00165D31-C93C-4278-ABE7-88C88C3DED27}" type="slidenum">
              <a:rPr lang="en-US" smtClean="0"/>
              <a:t>39</a:t>
            </a:fld>
            <a:endParaRPr lang="en-US"/>
          </a:p>
        </p:txBody>
      </p:sp>
      <p:pic>
        <p:nvPicPr>
          <p:cNvPr id="11" name="Picture 10" descr="A graph paper with text and numbers&#10;&#10;AI-generated content may be incorrect.">
            <a:extLst>
              <a:ext uri="{FF2B5EF4-FFF2-40B4-BE49-F238E27FC236}">
                <a16:creationId xmlns:a16="http://schemas.microsoft.com/office/drawing/2014/main" id="{47653FC4-7BA8-1E49-128D-38BD2F35B7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9258" y="3277331"/>
            <a:ext cx="2878634" cy="2148840"/>
          </a:xfrm>
          <a:prstGeom prst="rect">
            <a:avLst/>
          </a:prstGeom>
        </p:spPr>
      </p:pic>
      <p:pic>
        <p:nvPicPr>
          <p:cNvPr id="12" name="Picture 11" descr="A graph with a line and a blue line&#10;&#10;AI-generated content may be incorrect.">
            <a:extLst>
              <a:ext uri="{FF2B5EF4-FFF2-40B4-BE49-F238E27FC236}">
                <a16:creationId xmlns:a16="http://schemas.microsoft.com/office/drawing/2014/main" id="{21111A73-ABA3-D811-A523-3BF5A5F550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3382" y="3251560"/>
            <a:ext cx="2951613" cy="2148840"/>
          </a:xfrm>
          <a:prstGeom prst="rect">
            <a:avLst/>
          </a:prstGeom>
        </p:spPr>
      </p:pic>
      <p:sp>
        <p:nvSpPr>
          <p:cNvPr id="13" name="TextBox 12">
            <a:extLst>
              <a:ext uri="{FF2B5EF4-FFF2-40B4-BE49-F238E27FC236}">
                <a16:creationId xmlns:a16="http://schemas.microsoft.com/office/drawing/2014/main" id="{5176AF54-A1C4-F865-C117-7F7FA752D31D}"/>
              </a:ext>
            </a:extLst>
          </p:cNvPr>
          <p:cNvSpPr txBox="1"/>
          <p:nvPr/>
        </p:nvSpPr>
        <p:spPr>
          <a:xfrm>
            <a:off x="3179598" y="5873352"/>
            <a:ext cx="6613230" cy="276999"/>
          </a:xfrm>
          <a:prstGeom prst="rect">
            <a:avLst/>
          </a:prstGeom>
          <a:noFill/>
        </p:spPr>
        <p:txBody>
          <a:bodyPr wrap="square" rtlCol="0">
            <a:spAutoFit/>
          </a:bodyPr>
          <a:lstStyle/>
          <a:p>
            <a:r>
              <a:rPr lang="en-US" sz="1200" dirty="0"/>
              <a:t>Fig 31, Comparison of the Ego-Motion estimation between outdoors vs indoors.</a:t>
            </a:r>
          </a:p>
        </p:txBody>
      </p:sp>
      <p:sp>
        <p:nvSpPr>
          <p:cNvPr id="14" name="TextBox 13">
            <a:extLst>
              <a:ext uri="{FF2B5EF4-FFF2-40B4-BE49-F238E27FC236}">
                <a16:creationId xmlns:a16="http://schemas.microsoft.com/office/drawing/2014/main" id="{B1D5D0E1-73CC-4ACF-1FD7-EF258F8B58C1}"/>
              </a:ext>
            </a:extLst>
          </p:cNvPr>
          <p:cNvSpPr txBox="1"/>
          <p:nvPr/>
        </p:nvSpPr>
        <p:spPr>
          <a:xfrm>
            <a:off x="1665174" y="5436764"/>
            <a:ext cx="4430826" cy="461665"/>
          </a:xfrm>
          <a:prstGeom prst="rect">
            <a:avLst/>
          </a:prstGeom>
          <a:noFill/>
        </p:spPr>
        <p:txBody>
          <a:bodyPr wrap="square" rtlCol="0">
            <a:spAutoFit/>
          </a:bodyPr>
          <a:lstStyle/>
          <a:p>
            <a:r>
              <a:rPr lang="en-US" sz="1200" dirty="0"/>
              <a:t>Fig 31.a, Indoors illustration with clustered and un-clustered solution.</a:t>
            </a:r>
          </a:p>
        </p:txBody>
      </p:sp>
      <p:sp>
        <p:nvSpPr>
          <p:cNvPr id="15" name="TextBox 14">
            <a:extLst>
              <a:ext uri="{FF2B5EF4-FFF2-40B4-BE49-F238E27FC236}">
                <a16:creationId xmlns:a16="http://schemas.microsoft.com/office/drawing/2014/main" id="{ED6FFDAC-BE1F-B874-6D23-C05B7A87F388}"/>
              </a:ext>
            </a:extLst>
          </p:cNvPr>
          <p:cNvSpPr txBox="1"/>
          <p:nvPr/>
        </p:nvSpPr>
        <p:spPr>
          <a:xfrm>
            <a:off x="7170698" y="5446120"/>
            <a:ext cx="4430826" cy="461665"/>
          </a:xfrm>
          <a:prstGeom prst="rect">
            <a:avLst/>
          </a:prstGeom>
          <a:noFill/>
        </p:spPr>
        <p:txBody>
          <a:bodyPr wrap="square" rtlCol="0">
            <a:spAutoFit/>
          </a:bodyPr>
          <a:lstStyle/>
          <a:p>
            <a:r>
              <a:rPr lang="en-US" sz="1200" dirty="0"/>
              <a:t>Fig 31.b, Outdoors illustration with clustered and un-clustered solution.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PlaceHolder 1"/>
          <p:cNvSpPr>
            <a:spLocks noGrp="1"/>
          </p:cNvSpPr>
          <p:nvPr>
            <p:ph type="title"/>
          </p:nvPr>
        </p:nvSpPr>
        <p:spPr>
          <a:xfrm>
            <a:off x="838080" y="365040"/>
            <a:ext cx="10514880" cy="1324800"/>
          </a:xfrm>
          <a:prstGeom prst="rect">
            <a:avLst/>
          </a:prstGeom>
          <a:noFill/>
          <a:ln w="0">
            <a:noFill/>
          </a:ln>
        </p:spPr>
        <p:txBody>
          <a:bodyPr lIns="0" tIns="0" rIns="0" bIns="0" anchor="ctr">
            <a:noAutofit/>
          </a:bodyPr>
          <a:lstStyle/>
          <a:p>
            <a:pPr indent="0" defTabSz="914400">
              <a:lnSpc>
                <a:spcPct val="90000"/>
              </a:lnSpc>
              <a:buNone/>
            </a:pPr>
            <a:r>
              <a:rPr lang="en-US" sz="4400" b="0" strike="noStrike" spc="-1" dirty="0">
                <a:solidFill>
                  <a:schemeClr val="dk1"/>
                </a:solidFill>
                <a:latin typeface="Aptos Display"/>
              </a:rPr>
              <a:t>Project Overview</a:t>
            </a:r>
            <a:br>
              <a:rPr sz="4400" dirty="0"/>
            </a:br>
            <a:r>
              <a:rPr lang="en-US" sz="2800" b="0" strike="noStrike" spc="-1" dirty="0">
                <a:solidFill>
                  <a:schemeClr val="dk1"/>
                </a:solidFill>
                <a:latin typeface="Aptos Display"/>
              </a:rPr>
              <a:t>System visual representation</a:t>
            </a:r>
            <a:endParaRPr lang="en-DE" sz="2800" b="0" strike="noStrike" spc="-1" dirty="0">
              <a:solidFill>
                <a:schemeClr val="dk1"/>
              </a:solidFill>
              <a:latin typeface="Aptos"/>
            </a:endParaRPr>
          </a:p>
        </p:txBody>
      </p:sp>
      <p:pic>
        <p:nvPicPr>
          <p:cNvPr id="45" name="Content Placeholder 8" descr="A screenshot of a computer&#10;&#10;AI-generated content may be incorrect."/>
          <p:cNvPicPr/>
          <p:nvPr/>
        </p:nvPicPr>
        <p:blipFill>
          <a:blip r:embed="rId2"/>
          <a:stretch/>
        </p:blipFill>
        <p:spPr>
          <a:xfrm>
            <a:off x="2381760" y="1690200"/>
            <a:ext cx="7428240" cy="3839400"/>
          </a:xfrm>
          <a:prstGeom prst="rect">
            <a:avLst/>
          </a:prstGeom>
          <a:ln w="0">
            <a:noFill/>
          </a:ln>
        </p:spPr>
      </p:pic>
      <p:sp>
        <p:nvSpPr>
          <p:cNvPr id="5" name="Footer Placeholder 4">
            <a:extLst>
              <a:ext uri="{FF2B5EF4-FFF2-40B4-BE49-F238E27FC236}">
                <a16:creationId xmlns:a16="http://schemas.microsoft.com/office/drawing/2014/main" id="{760B0C48-30A7-C117-B211-58C351F56DE8}"/>
              </a:ext>
            </a:extLst>
          </p:cNvPr>
          <p:cNvSpPr>
            <a:spLocks noGrp="1"/>
          </p:cNvSpPr>
          <p:nvPr>
            <p:ph type="ftr" idx="4"/>
          </p:nvPr>
        </p:nvSpPr>
        <p:spPr/>
        <p:txBody>
          <a:bodyPr/>
          <a:lstStyle/>
          <a:p>
            <a:r>
              <a:rPr lang="en-US" sz="1200">
                <a:solidFill>
                  <a:schemeClr val="bg1"/>
                </a:solidFill>
              </a:rPr>
              <a:t>Luis Fernando Rodriguez Gutierrez</a:t>
            </a:r>
          </a:p>
          <a:p>
            <a:r>
              <a:rPr lang="en-US" sz="1200">
                <a:solidFill>
                  <a:schemeClr val="bg1"/>
                </a:solidFill>
              </a:rPr>
              <a:t>FH Dortmund, 2025, Master ESE</a:t>
            </a:r>
            <a:endParaRPr lang="en-US" sz="1200" dirty="0">
              <a:solidFill>
                <a:schemeClr val="bg1"/>
              </a:solidFill>
            </a:endParaRPr>
          </a:p>
        </p:txBody>
      </p:sp>
      <p:sp>
        <p:nvSpPr>
          <p:cNvPr id="6" name="Slide Number Placeholder 5">
            <a:extLst>
              <a:ext uri="{FF2B5EF4-FFF2-40B4-BE49-F238E27FC236}">
                <a16:creationId xmlns:a16="http://schemas.microsoft.com/office/drawing/2014/main" id="{76954E11-AFD7-BB5B-6254-D4B2AE6F9A13}"/>
              </a:ext>
            </a:extLst>
          </p:cNvPr>
          <p:cNvSpPr>
            <a:spLocks noGrp="1"/>
          </p:cNvSpPr>
          <p:nvPr>
            <p:ph type="sldNum" idx="5"/>
          </p:nvPr>
        </p:nvSpPr>
        <p:spPr/>
        <p:txBody>
          <a:bodyPr/>
          <a:lstStyle/>
          <a:p>
            <a:fld id="{CBD1E90E-ED2F-461A-B531-940F592942CB}" type="slidenum">
              <a:rPr lang="en-US" smtClean="0"/>
              <a:t>4</a:t>
            </a:fld>
            <a:endParaRPr lang="en-US"/>
          </a:p>
        </p:txBody>
      </p:sp>
      <p:sp>
        <p:nvSpPr>
          <p:cNvPr id="7" name="TextBox 6">
            <a:extLst>
              <a:ext uri="{FF2B5EF4-FFF2-40B4-BE49-F238E27FC236}">
                <a16:creationId xmlns:a16="http://schemas.microsoft.com/office/drawing/2014/main" id="{70BA8099-9DA7-D0F7-E595-1C69ACB3E5AA}"/>
              </a:ext>
            </a:extLst>
          </p:cNvPr>
          <p:cNvSpPr txBox="1"/>
          <p:nvPr/>
        </p:nvSpPr>
        <p:spPr>
          <a:xfrm>
            <a:off x="2381760" y="5529600"/>
            <a:ext cx="4007615" cy="276999"/>
          </a:xfrm>
          <a:prstGeom prst="rect">
            <a:avLst/>
          </a:prstGeom>
          <a:noFill/>
        </p:spPr>
        <p:txBody>
          <a:bodyPr wrap="square" rtlCol="0">
            <a:spAutoFit/>
          </a:bodyPr>
          <a:lstStyle/>
          <a:p>
            <a:r>
              <a:rPr lang="en-US" sz="1200" dirty="0"/>
              <a:t>Fig 4, System representation to achieve odometry.</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PlaceHolder 1"/>
          <p:cNvSpPr>
            <a:spLocks noGrp="1"/>
          </p:cNvSpPr>
          <p:nvPr>
            <p:ph type="title"/>
          </p:nvPr>
        </p:nvSpPr>
        <p:spPr>
          <a:prstGeom prst="rect">
            <a:avLst/>
          </a:prstGeom>
          <a:noFill/>
          <a:ln w="0">
            <a:noFill/>
          </a:ln>
        </p:spPr>
        <p:txBody>
          <a:bodyPr lIns="0" tIns="0" rIns="0" bIns="0" anchor="ctr">
            <a:noAutofit/>
          </a:bodyPr>
          <a:lstStyle/>
          <a:p>
            <a:pPr indent="0" defTabSz="914400">
              <a:lnSpc>
                <a:spcPct val="90000"/>
              </a:lnSpc>
              <a:buNone/>
            </a:pPr>
            <a:r>
              <a:rPr lang="en-US" sz="4400" b="0" strike="noStrike" spc="-1">
                <a:solidFill>
                  <a:schemeClr val="dk1"/>
                </a:solidFill>
                <a:latin typeface="Aptos Display"/>
              </a:rPr>
              <a:t>Conclusion</a:t>
            </a:r>
            <a:endParaRPr lang="en-DE" sz="4400" b="0" strike="noStrike" spc="-1">
              <a:solidFill>
                <a:schemeClr val="dk1"/>
              </a:solidFill>
              <a:latin typeface="Aptos"/>
            </a:endParaRPr>
          </a:p>
        </p:txBody>
      </p:sp>
      <p:sp>
        <p:nvSpPr>
          <p:cNvPr id="216" name="PlaceHolder 2"/>
          <p:cNvSpPr>
            <a:spLocks noGrp="1"/>
          </p:cNvSpPr>
          <p:nvPr>
            <p:ph type="subTitle"/>
          </p:nvPr>
        </p:nvSpPr>
        <p:spPr>
          <a:xfrm>
            <a:off x="838080" y="1253700"/>
            <a:ext cx="10514880" cy="4350600"/>
          </a:xfrm>
          <a:prstGeom prst="rect">
            <a:avLst/>
          </a:prstGeom>
          <a:noFill/>
          <a:ln w="0">
            <a:noFill/>
          </a:ln>
        </p:spPr>
        <p:txBody>
          <a:bodyPr lIns="0" tIns="0" rIns="0" bIns="0" anchor="ctr">
            <a:noAutofit/>
          </a:bodyPr>
          <a:lstStyle/>
          <a:p>
            <a:pPr marL="228600" indent="-228600" defTabSz="914400">
              <a:lnSpc>
                <a:spcPct val="90000"/>
              </a:lnSpc>
              <a:spcBef>
                <a:spcPts val="1001"/>
              </a:spcBef>
              <a:buClr>
                <a:srgbClr val="000000"/>
              </a:buClr>
              <a:buFont typeface="Arial"/>
              <a:buChar char="•"/>
            </a:pPr>
            <a:r>
              <a:rPr lang="en-US" sz="2000" b="0" strike="noStrike" spc="-1" dirty="0">
                <a:solidFill>
                  <a:schemeClr val="dk1"/>
                </a:solidFill>
                <a:latin typeface="Aptos"/>
              </a:rPr>
              <a:t>The proposed </a:t>
            </a:r>
            <a:r>
              <a:rPr lang="en-US" sz="2000" b="1" strike="noStrike" spc="-1" dirty="0" err="1">
                <a:solidFill>
                  <a:schemeClr val="dk1"/>
                </a:solidFill>
                <a:latin typeface="Aptos"/>
              </a:rPr>
              <a:t>mmWave</a:t>
            </a:r>
            <a:r>
              <a:rPr lang="en-US" sz="2000" b="1" strike="noStrike" spc="-1" dirty="0">
                <a:solidFill>
                  <a:schemeClr val="dk1"/>
                </a:solidFill>
                <a:latin typeface="Aptos"/>
              </a:rPr>
              <a:t> + IMU fusion framework</a:t>
            </a:r>
            <a:r>
              <a:rPr lang="en-US" sz="2000" b="0" strike="noStrike" spc="-1" dirty="0">
                <a:solidFill>
                  <a:schemeClr val="dk1"/>
                </a:solidFill>
                <a:latin typeface="Aptos"/>
              </a:rPr>
              <a:t> successfully demonstrated ego-motion estimation using dual radar sensors.</a:t>
            </a:r>
            <a:endParaRPr lang="en-US" sz="2000" b="0" strike="noStrike" spc="-1" dirty="0">
              <a:solidFill>
                <a:srgbClr val="000000"/>
              </a:solidFill>
              <a:latin typeface="Arial"/>
            </a:endParaRPr>
          </a:p>
          <a:p>
            <a:pPr marL="228600" indent="-228600" defTabSz="914400">
              <a:lnSpc>
                <a:spcPct val="90000"/>
              </a:lnSpc>
              <a:spcBef>
                <a:spcPts val="1001"/>
              </a:spcBef>
              <a:buClr>
                <a:srgbClr val="000000"/>
              </a:buClr>
              <a:buFont typeface="Arial"/>
              <a:buChar char="•"/>
            </a:pPr>
            <a:r>
              <a:rPr lang="en-US" sz="2000" b="0" strike="noStrike" spc="-1" dirty="0">
                <a:solidFill>
                  <a:schemeClr val="dk1"/>
                </a:solidFill>
                <a:latin typeface="Aptos"/>
              </a:rPr>
              <a:t>Results show that the </a:t>
            </a:r>
            <a:r>
              <a:rPr lang="en-US" sz="2000" b="1" strike="noStrike" spc="-1" dirty="0">
                <a:solidFill>
                  <a:schemeClr val="dk1"/>
                </a:solidFill>
                <a:latin typeface="Aptos"/>
              </a:rPr>
              <a:t>environment type critically affects the two different ICP solutions performance</a:t>
            </a:r>
            <a:r>
              <a:rPr lang="en-US" sz="2000" b="0" strike="noStrike" spc="-1" dirty="0">
                <a:solidFill>
                  <a:schemeClr val="dk1"/>
                </a:solidFill>
                <a:latin typeface="Aptos"/>
              </a:rPr>
              <a:t>:</a:t>
            </a:r>
            <a:endParaRPr lang="en-US" sz="2000" b="0" strike="noStrike" spc="-1" dirty="0">
              <a:solidFill>
                <a:srgbClr val="000000"/>
              </a:solidFill>
              <a:latin typeface="Arial"/>
            </a:endParaRPr>
          </a:p>
          <a:p>
            <a:pPr marL="685800" lvl="1" indent="-228600" defTabSz="914400">
              <a:lnSpc>
                <a:spcPct val="90000"/>
              </a:lnSpc>
              <a:spcBef>
                <a:spcPts val="499"/>
              </a:spcBef>
              <a:buClr>
                <a:srgbClr val="000000"/>
              </a:buClr>
              <a:buFont typeface="Arial"/>
              <a:buChar char="•"/>
            </a:pPr>
            <a:r>
              <a:rPr lang="en-US" b="0" strike="noStrike" spc="-1" dirty="0">
                <a:solidFill>
                  <a:schemeClr val="dk1"/>
                </a:solidFill>
                <a:latin typeface="Aptos"/>
              </a:rPr>
              <a:t>In </a:t>
            </a:r>
            <a:r>
              <a:rPr lang="en-US" b="1" strike="noStrike" spc="-1" dirty="0">
                <a:solidFill>
                  <a:schemeClr val="dk1"/>
                </a:solidFill>
                <a:latin typeface="Aptos"/>
              </a:rPr>
              <a:t>dense indoor environments</a:t>
            </a:r>
            <a:r>
              <a:rPr lang="en-US" b="0" strike="noStrike" spc="-1" dirty="0">
                <a:solidFill>
                  <a:schemeClr val="dk1"/>
                </a:solidFill>
                <a:latin typeface="Aptos"/>
              </a:rPr>
              <a:t>, the </a:t>
            </a:r>
            <a:r>
              <a:rPr lang="en-US" b="1" strike="noStrike" spc="-1" dirty="0">
                <a:solidFill>
                  <a:schemeClr val="dk1"/>
                </a:solidFill>
                <a:latin typeface="Aptos"/>
              </a:rPr>
              <a:t>global point cloud</a:t>
            </a:r>
            <a:r>
              <a:rPr lang="en-US" b="0" strike="noStrike" spc="-1" dirty="0">
                <a:solidFill>
                  <a:schemeClr val="dk1"/>
                </a:solidFill>
                <a:latin typeface="Aptos"/>
              </a:rPr>
              <a:t> approach provides better stability due to the abundance of reflections.</a:t>
            </a:r>
            <a:endParaRPr lang="en-US" b="0" strike="noStrike" spc="-1" dirty="0">
              <a:solidFill>
                <a:srgbClr val="000000"/>
              </a:solidFill>
              <a:latin typeface="Arial"/>
            </a:endParaRPr>
          </a:p>
          <a:p>
            <a:pPr marL="685800" lvl="1" indent="-228600" defTabSz="914400">
              <a:lnSpc>
                <a:spcPct val="90000"/>
              </a:lnSpc>
              <a:spcBef>
                <a:spcPts val="499"/>
              </a:spcBef>
              <a:buClr>
                <a:srgbClr val="000000"/>
              </a:buClr>
              <a:buFont typeface="Arial"/>
              <a:buChar char="•"/>
            </a:pPr>
            <a:r>
              <a:rPr lang="en-US" b="0" strike="noStrike" spc="-1" dirty="0">
                <a:solidFill>
                  <a:schemeClr val="dk1"/>
                </a:solidFill>
                <a:latin typeface="Aptos"/>
              </a:rPr>
              <a:t>In </a:t>
            </a:r>
            <a:r>
              <a:rPr lang="en-US" b="1" strike="noStrike" spc="-1" dirty="0">
                <a:solidFill>
                  <a:schemeClr val="dk1"/>
                </a:solidFill>
                <a:latin typeface="Aptos"/>
              </a:rPr>
              <a:t>sparser outdoor scenes</a:t>
            </a:r>
            <a:r>
              <a:rPr lang="en-US" b="0" strike="noStrike" spc="-1" dirty="0">
                <a:solidFill>
                  <a:schemeClr val="dk1"/>
                </a:solidFill>
                <a:latin typeface="Aptos"/>
              </a:rPr>
              <a:t>, the </a:t>
            </a:r>
            <a:r>
              <a:rPr lang="en-US" b="1" strike="noStrike" spc="-1" dirty="0">
                <a:solidFill>
                  <a:schemeClr val="dk1"/>
                </a:solidFill>
                <a:latin typeface="Aptos"/>
              </a:rPr>
              <a:t>cluster-focused approach</a:t>
            </a:r>
            <a:r>
              <a:rPr lang="en-US" b="0" strike="noStrike" spc="-1" dirty="0">
                <a:solidFill>
                  <a:schemeClr val="dk1"/>
                </a:solidFill>
                <a:latin typeface="Aptos"/>
              </a:rPr>
              <a:t> significantly improves accuracy by anchoring motion to static landmarks.</a:t>
            </a:r>
            <a:endParaRPr lang="en-US" b="0" strike="noStrike" spc="-1" dirty="0">
              <a:solidFill>
                <a:srgbClr val="000000"/>
              </a:solidFill>
              <a:latin typeface="Arial"/>
            </a:endParaRPr>
          </a:p>
          <a:p>
            <a:pPr marL="228600" indent="-228600" defTabSz="914400">
              <a:lnSpc>
                <a:spcPct val="90000"/>
              </a:lnSpc>
              <a:spcBef>
                <a:spcPts val="1001"/>
              </a:spcBef>
              <a:buClr>
                <a:srgbClr val="000000"/>
              </a:buClr>
              <a:buFont typeface="Arial"/>
              <a:buChar char="•"/>
            </a:pPr>
            <a:r>
              <a:rPr lang="en-US" sz="2000" b="0" strike="noStrike" spc="-1" dirty="0">
                <a:solidFill>
                  <a:schemeClr val="dk1"/>
                </a:solidFill>
                <a:latin typeface="Aptos"/>
              </a:rPr>
              <a:t>This confirms that </a:t>
            </a:r>
            <a:r>
              <a:rPr lang="en-US" sz="2000" b="0" strike="noStrike" spc="-1" dirty="0" err="1">
                <a:solidFill>
                  <a:schemeClr val="dk1"/>
                </a:solidFill>
                <a:latin typeface="Aptos"/>
              </a:rPr>
              <a:t>mmWave</a:t>
            </a:r>
            <a:r>
              <a:rPr lang="en-US" sz="2000" b="0" strike="noStrike" spc="-1" dirty="0">
                <a:solidFill>
                  <a:schemeClr val="dk1"/>
                </a:solidFill>
                <a:latin typeface="Aptos"/>
              </a:rPr>
              <a:t> radars can serve as a </a:t>
            </a:r>
            <a:r>
              <a:rPr lang="en-US" sz="2000" b="1" strike="noStrike" spc="-1" dirty="0">
                <a:solidFill>
                  <a:schemeClr val="dk1"/>
                </a:solidFill>
                <a:latin typeface="Aptos"/>
              </a:rPr>
              <a:t>viable low-cost alternative</a:t>
            </a:r>
            <a:r>
              <a:rPr lang="en-US" sz="2000" b="0" strike="noStrike" spc="-1" dirty="0">
                <a:solidFill>
                  <a:schemeClr val="dk1"/>
                </a:solidFill>
                <a:latin typeface="Aptos"/>
              </a:rPr>
              <a:t> for odometry in GPS-denied scenarios when complemented by inertial measurements.</a:t>
            </a:r>
            <a:endParaRPr lang="en-US" sz="2000" b="0" strike="noStrike" spc="-1" dirty="0">
              <a:solidFill>
                <a:srgbClr val="000000"/>
              </a:solidFill>
              <a:latin typeface="Arial"/>
            </a:endParaRPr>
          </a:p>
        </p:txBody>
      </p:sp>
      <p:sp>
        <p:nvSpPr>
          <p:cNvPr id="5" name="Footer Placeholder 4">
            <a:extLst>
              <a:ext uri="{FF2B5EF4-FFF2-40B4-BE49-F238E27FC236}">
                <a16:creationId xmlns:a16="http://schemas.microsoft.com/office/drawing/2014/main" id="{D2A494FF-0B21-B5D4-0ECD-3D4C9F4BB9BB}"/>
              </a:ext>
            </a:extLst>
          </p:cNvPr>
          <p:cNvSpPr>
            <a:spLocks noGrp="1"/>
          </p:cNvSpPr>
          <p:nvPr>
            <p:ph type="ftr" idx="1"/>
          </p:nvPr>
        </p:nvSpPr>
        <p:spPr/>
        <p:txBody>
          <a:bodyPr/>
          <a:lstStyle/>
          <a:p>
            <a:r>
              <a:rPr lang="en-US" sz="1200">
                <a:solidFill>
                  <a:schemeClr val="bg1"/>
                </a:solidFill>
              </a:rPr>
              <a:t>Luis Fernando Rodriguez Gutierrez</a:t>
            </a:r>
          </a:p>
          <a:p>
            <a:r>
              <a:rPr lang="en-US" sz="1200">
                <a:solidFill>
                  <a:schemeClr val="bg1"/>
                </a:solidFill>
              </a:rPr>
              <a:t>FH Dortmund, 2025, Master ESE</a:t>
            </a:r>
            <a:endParaRPr lang="en-US" sz="1200" dirty="0">
              <a:solidFill>
                <a:schemeClr val="bg1"/>
              </a:solidFill>
            </a:endParaRPr>
          </a:p>
        </p:txBody>
      </p:sp>
      <p:sp>
        <p:nvSpPr>
          <p:cNvPr id="6" name="Slide Number Placeholder 5">
            <a:extLst>
              <a:ext uri="{FF2B5EF4-FFF2-40B4-BE49-F238E27FC236}">
                <a16:creationId xmlns:a16="http://schemas.microsoft.com/office/drawing/2014/main" id="{43277E57-503F-3CCD-2B00-BBC44C70E85C}"/>
              </a:ext>
            </a:extLst>
          </p:cNvPr>
          <p:cNvSpPr>
            <a:spLocks noGrp="1"/>
          </p:cNvSpPr>
          <p:nvPr>
            <p:ph type="sldNum" idx="2"/>
          </p:nvPr>
        </p:nvSpPr>
        <p:spPr/>
        <p:txBody>
          <a:bodyPr/>
          <a:lstStyle/>
          <a:p>
            <a:fld id="{001EAEC8-EC54-49BC-95B6-9F2D6458A307}" type="slidenum">
              <a:rPr lang="en-US" smtClean="0"/>
              <a:t>40</a:t>
            </a:fld>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PlaceHolder 1"/>
          <p:cNvSpPr>
            <a:spLocks noGrp="1"/>
          </p:cNvSpPr>
          <p:nvPr>
            <p:ph type="title"/>
          </p:nvPr>
        </p:nvSpPr>
        <p:spPr>
          <a:prstGeom prst="rect">
            <a:avLst/>
          </a:prstGeom>
          <a:noFill/>
          <a:ln w="0">
            <a:noFill/>
          </a:ln>
        </p:spPr>
        <p:txBody>
          <a:bodyPr lIns="0" tIns="0" rIns="0" bIns="0" anchor="ctr">
            <a:noAutofit/>
          </a:bodyPr>
          <a:lstStyle/>
          <a:p>
            <a:pPr indent="0" defTabSz="914400">
              <a:lnSpc>
                <a:spcPct val="90000"/>
              </a:lnSpc>
              <a:buNone/>
            </a:pPr>
            <a:r>
              <a:rPr lang="en-US" sz="4400" b="0" strike="noStrike" spc="-1" dirty="0">
                <a:solidFill>
                  <a:schemeClr val="dk1"/>
                </a:solidFill>
                <a:latin typeface="Aptos Display"/>
              </a:rPr>
              <a:t>Future Work</a:t>
            </a:r>
            <a:endParaRPr lang="en-DE" sz="4400" b="0" strike="noStrike" spc="-1" dirty="0">
              <a:solidFill>
                <a:schemeClr val="dk1"/>
              </a:solidFill>
              <a:latin typeface="Aptos"/>
            </a:endParaRPr>
          </a:p>
        </p:txBody>
      </p:sp>
      <p:sp>
        <p:nvSpPr>
          <p:cNvPr id="218" name="PlaceHolder 2"/>
          <p:cNvSpPr>
            <a:spLocks noGrp="1"/>
          </p:cNvSpPr>
          <p:nvPr>
            <p:ph type="subTitle"/>
          </p:nvPr>
        </p:nvSpPr>
        <p:spPr>
          <a:xfrm>
            <a:off x="838080" y="1027440"/>
            <a:ext cx="10514880" cy="4350600"/>
          </a:xfrm>
          <a:prstGeom prst="rect">
            <a:avLst/>
          </a:prstGeom>
          <a:noFill/>
          <a:ln w="0">
            <a:noFill/>
          </a:ln>
        </p:spPr>
        <p:txBody>
          <a:bodyPr lIns="0" tIns="0" rIns="0" bIns="0" anchor="ctr">
            <a:noAutofit/>
          </a:bodyPr>
          <a:lstStyle/>
          <a:p>
            <a:pPr marL="228600" indent="-228600" defTabSz="914400">
              <a:lnSpc>
                <a:spcPct val="90000"/>
              </a:lnSpc>
              <a:spcBef>
                <a:spcPts val="1001"/>
              </a:spcBef>
              <a:buClr>
                <a:srgbClr val="000000"/>
              </a:buClr>
              <a:buFont typeface="Arial"/>
              <a:buChar char="•"/>
            </a:pPr>
            <a:r>
              <a:rPr lang="en-US" sz="2000" b="1" spc="-1" dirty="0">
                <a:solidFill>
                  <a:schemeClr val="dk1"/>
                </a:solidFill>
                <a:latin typeface="Aptos"/>
              </a:rPr>
              <a:t>Improve the odometry visualization tool</a:t>
            </a:r>
            <a:r>
              <a:rPr lang="en-US" sz="2000" spc="-1" dirty="0">
                <a:solidFill>
                  <a:schemeClr val="dk1"/>
                </a:solidFill>
                <a:latin typeface="Aptos"/>
              </a:rPr>
              <a:t>, as this create different results depending on how the slider is moved.</a:t>
            </a:r>
            <a:endParaRPr lang="en-US" sz="2000" b="0" strike="noStrike" spc="-1" dirty="0">
              <a:solidFill>
                <a:schemeClr val="dk1"/>
              </a:solidFill>
              <a:latin typeface="Aptos"/>
            </a:endParaRPr>
          </a:p>
          <a:p>
            <a:pPr marL="228600" indent="-228600" defTabSz="914400">
              <a:lnSpc>
                <a:spcPct val="90000"/>
              </a:lnSpc>
              <a:spcBef>
                <a:spcPts val="1001"/>
              </a:spcBef>
              <a:buClr>
                <a:srgbClr val="000000"/>
              </a:buClr>
              <a:buFont typeface="Arial"/>
              <a:buChar char="•"/>
            </a:pPr>
            <a:r>
              <a:rPr lang="en-US" sz="2000" b="0" strike="noStrike" spc="-1" dirty="0">
                <a:solidFill>
                  <a:schemeClr val="dk1"/>
                </a:solidFill>
                <a:latin typeface="Aptos"/>
              </a:rPr>
              <a:t>Implement rotation using radar-only.</a:t>
            </a:r>
            <a:endParaRPr lang="en-US" sz="2000" b="0" strike="noStrike" spc="-1" dirty="0">
              <a:solidFill>
                <a:srgbClr val="000000"/>
              </a:solidFill>
              <a:latin typeface="Arial"/>
            </a:endParaRPr>
          </a:p>
          <a:p>
            <a:pPr marL="228600" indent="-228600" defTabSz="914400">
              <a:lnSpc>
                <a:spcPct val="90000"/>
              </a:lnSpc>
              <a:spcBef>
                <a:spcPts val="1001"/>
              </a:spcBef>
              <a:buClr>
                <a:srgbClr val="000000"/>
              </a:buClr>
              <a:buFont typeface="Arial"/>
              <a:buChar char="•"/>
            </a:pPr>
            <a:r>
              <a:rPr lang="en-US" sz="2000" b="0" strike="noStrike" spc="-1" dirty="0">
                <a:solidFill>
                  <a:schemeClr val="dk1"/>
                </a:solidFill>
                <a:latin typeface="Aptos"/>
              </a:rPr>
              <a:t>Extend to </a:t>
            </a:r>
            <a:r>
              <a:rPr lang="en-US" sz="2000" b="1" strike="noStrike" spc="-1" dirty="0">
                <a:solidFill>
                  <a:schemeClr val="dk1"/>
                </a:solidFill>
                <a:latin typeface="Aptos"/>
              </a:rPr>
              <a:t>3D radar odometry</a:t>
            </a:r>
            <a:r>
              <a:rPr lang="en-US" sz="2000" b="0" strike="noStrike" spc="-1" dirty="0">
                <a:solidFill>
                  <a:schemeClr val="dk1"/>
                </a:solidFill>
                <a:latin typeface="Aptos"/>
              </a:rPr>
              <a:t> and fuse with </a:t>
            </a:r>
            <a:r>
              <a:rPr lang="en-US" sz="2000" b="1" strike="noStrike" spc="-1" dirty="0">
                <a:solidFill>
                  <a:schemeClr val="dk1"/>
                </a:solidFill>
                <a:latin typeface="Aptos"/>
              </a:rPr>
              <a:t>vision-based mapping</a:t>
            </a:r>
            <a:r>
              <a:rPr lang="en-US" sz="2000" b="0" strike="noStrike" spc="-1" dirty="0">
                <a:solidFill>
                  <a:schemeClr val="dk1"/>
                </a:solidFill>
                <a:latin typeface="Aptos"/>
              </a:rPr>
              <a:t> for richer scene understanding.</a:t>
            </a:r>
            <a:endParaRPr lang="en-US" sz="1600" b="0" strike="noStrike" spc="-1" dirty="0">
              <a:solidFill>
                <a:srgbClr val="000000"/>
              </a:solidFill>
              <a:latin typeface="Arial"/>
            </a:endParaRPr>
          </a:p>
          <a:p>
            <a:pPr marL="228600" indent="-228600" defTabSz="914400">
              <a:lnSpc>
                <a:spcPct val="90000"/>
              </a:lnSpc>
              <a:spcBef>
                <a:spcPts val="1001"/>
              </a:spcBef>
              <a:buClr>
                <a:srgbClr val="000000"/>
              </a:buClr>
              <a:buFont typeface="Arial"/>
              <a:buChar char="•"/>
            </a:pPr>
            <a:r>
              <a:rPr lang="en-US" sz="2000" b="0" strike="noStrike" spc="-1" dirty="0">
                <a:solidFill>
                  <a:schemeClr val="dk1"/>
                </a:solidFill>
                <a:latin typeface="Aptos"/>
              </a:rPr>
              <a:t>Integrate </a:t>
            </a:r>
            <a:r>
              <a:rPr lang="en-US" sz="2000" b="1" strike="noStrike" spc="-1" dirty="0">
                <a:solidFill>
                  <a:schemeClr val="dk1"/>
                </a:solidFill>
                <a:latin typeface="Aptos"/>
              </a:rPr>
              <a:t>loop-closure detection</a:t>
            </a:r>
            <a:r>
              <a:rPr lang="en-US" sz="2000" b="0" strike="noStrike" spc="-1" dirty="0">
                <a:solidFill>
                  <a:schemeClr val="dk1"/>
                </a:solidFill>
                <a:latin typeface="Aptos"/>
              </a:rPr>
              <a:t> for long-term drift correction. </a:t>
            </a:r>
            <a:endParaRPr lang="en-US" sz="2000" b="0" strike="noStrike" spc="-1" dirty="0">
              <a:solidFill>
                <a:srgbClr val="000000"/>
              </a:solidFill>
              <a:latin typeface="Arial"/>
            </a:endParaRPr>
          </a:p>
          <a:p>
            <a:pPr marL="228600" indent="-228600" defTabSz="914400">
              <a:lnSpc>
                <a:spcPct val="90000"/>
              </a:lnSpc>
              <a:spcBef>
                <a:spcPts val="1001"/>
              </a:spcBef>
              <a:buClr>
                <a:srgbClr val="000000"/>
              </a:buClr>
              <a:buFont typeface="Arial"/>
              <a:buChar char="•"/>
            </a:pPr>
            <a:r>
              <a:rPr lang="en-US" sz="2000" b="0" strike="noStrike" spc="-1" dirty="0">
                <a:solidFill>
                  <a:schemeClr val="dk1"/>
                </a:solidFill>
                <a:latin typeface="Aptos"/>
              </a:rPr>
              <a:t>Extend </a:t>
            </a:r>
            <a:r>
              <a:rPr lang="en-US" sz="2000" spc="-1" dirty="0">
                <a:solidFill>
                  <a:schemeClr val="dk1"/>
                </a:solidFill>
                <a:latin typeface="Aptos"/>
              </a:rPr>
              <a:t>the</a:t>
            </a:r>
            <a:r>
              <a:rPr lang="en-US" sz="2000" b="0" strike="noStrike" spc="-1" dirty="0">
                <a:solidFill>
                  <a:schemeClr val="dk1"/>
                </a:solidFill>
                <a:latin typeface="Aptos"/>
              </a:rPr>
              <a:t> performance evaluation under </a:t>
            </a:r>
            <a:r>
              <a:rPr lang="en-US" sz="2000" b="1" strike="noStrike" spc="-1" dirty="0">
                <a:solidFill>
                  <a:schemeClr val="dk1"/>
                </a:solidFill>
                <a:latin typeface="Aptos"/>
              </a:rPr>
              <a:t>adverse weather</a:t>
            </a:r>
            <a:r>
              <a:rPr lang="en-US" sz="2000" b="0" strike="noStrike" spc="-1" dirty="0">
                <a:solidFill>
                  <a:schemeClr val="dk1"/>
                </a:solidFill>
                <a:latin typeface="Aptos"/>
              </a:rPr>
              <a:t> to confirm radar’s odometry environmental resilience.</a:t>
            </a:r>
            <a:endParaRPr lang="en-US" sz="2000" b="0" strike="noStrike" spc="-1" dirty="0">
              <a:solidFill>
                <a:srgbClr val="000000"/>
              </a:solidFill>
              <a:latin typeface="Arial"/>
            </a:endParaRPr>
          </a:p>
        </p:txBody>
      </p:sp>
      <p:sp>
        <p:nvSpPr>
          <p:cNvPr id="5" name="Footer Placeholder 4">
            <a:extLst>
              <a:ext uri="{FF2B5EF4-FFF2-40B4-BE49-F238E27FC236}">
                <a16:creationId xmlns:a16="http://schemas.microsoft.com/office/drawing/2014/main" id="{11D69065-747D-D435-21EC-D519167E684E}"/>
              </a:ext>
            </a:extLst>
          </p:cNvPr>
          <p:cNvSpPr>
            <a:spLocks noGrp="1"/>
          </p:cNvSpPr>
          <p:nvPr>
            <p:ph type="ftr" idx="1"/>
          </p:nvPr>
        </p:nvSpPr>
        <p:spPr/>
        <p:txBody>
          <a:bodyPr/>
          <a:lstStyle/>
          <a:p>
            <a:r>
              <a:rPr lang="en-US" sz="1200">
                <a:solidFill>
                  <a:schemeClr val="bg1"/>
                </a:solidFill>
              </a:rPr>
              <a:t>Luis Fernando Rodriguez Gutierrez</a:t>
            </a:r>
          </a:p>
          <a:p>
            <a:r>
              <a:rPr lang="en-US" sz="1200">
                <a:solidFill>
                  <a:schemeClr val="bg1"/>
                </a:solidFill>
              </a:rPr>
              <a:t>FH Dortmund, 2025, Master ESE</a:t>
            </a:r>
            <a:endParaRPr lang="en-US" sz="1200" dirty="0">
              <a:solidFill>
                <a:schemeClr val="bg1"/>
              </a:solidFill>
            </a:endParaRPr>
          </a:p>
        </p:txBody>
      </p:sp>
      <p:sp>
        <p:nvSpPr>
          <p:cNvPr id="6" name="Slide Number Placeholder 5">
            <a:extLst>
              <a:ext uri="{FF2B5EF4-FFF2-40B4-BE49-F238E27FC236}">
                <a16:creationId xmlns:a16="http://schemas.microsoft.com/office/drawing/2014/main" id="{F12745FE-AB6E-C8A4-A212-64913BB74200}"/>
              </a:ext>
            </a:extLst>
          </p:cNvPr>
          <p:cNvSpPr>
            <a:spLocks noGrp="1"/>
          </p:cNvSpPr>
          <p:nvPr>
            <p:ph type="sldNum" idx="2"/>
          </p:nvPr>
        </p:nvSpPr>
        <p:spPr/>
        <p:txBody>
          <a:bodyPr/>
          <a:lstStyle/>
          <a:p>
            <a:fld id="{001EAEC8-EC54-49BC-95B6-9F2D6458A307}" type="slidenum">
              <a:rPr lang="en-US" smtClean="0"/>
              <a:t>41</a:t>
            </a:fld>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CF0A111-AD80-973F-473A-3FBAFCB68A1B}"/>
              </a:ext>
            </a:extLst>
          </p:cNvPr>
          <p:cNvSpPr>
            <a:spLocks noGrp="1"/>
          </p:cNvSpPr>
          <p:nvPr>
            <p:ph type="title"/>
          </p:nvPr>
        </p:nvSpPr>
        <p:spPr/>
        <p:txBody>
          <a:bodyPr/>
          <a:lstStyle/>
          <a:p>
            <a:r>
              <a:rPr lang="en-US" spc="-1" dirty="0">
                <a:solidFill>
                  <a:schemeClr val="dk1"/>
                </a:solidFill>
              </a:rPr>
              <a:t>Possible Applications</a:t>
            </a:r>
            <a:br>
              <a:rPr lang="en-US" spc="-1" dirty="0">
                <a:solidFill>
                  <a:schemeClr val="dk1"/>
                </a:solidFill>
              </a:rPr>
            </a:br>
            <a:r>
              <a:rPr lang="en-US" sz="3600" spc="-1" dirty="0">
                <a:solidFill>
                  <a:schemeClr val="dk1"/>
                </a:solidFill>
              </a:rPr>
              <a:t>Radar</a:t>
            </a:r>
            <a:r>
              <a:rPr lang="en-US" spc="-1" dirty="0">
                <a:solidFill>
                  <a:schemeClr val="dk1"/>
                </a:solidFill>
              </a:rPr>
              <a:t> </a:t>
            </a:r>
            <a:r>
              <a:rPr lang="en-US" sz="3600" i="1" spc="-1" dirty="0">
                <a:solidFill>
                  <a:schemeClr val="dk1"/>
                </a:solidFill>
              </a:rPr>
              <a:t>Ego-Motion</a:t>
            </a:r>
            <a:endParaRPr lang="en-US" dirty="0"/>
          </a:p>
        </p:txBody>
      </p:sp>
      <p:sp>
        <p:nvSpPr>
          <p:cNvPr id="7" name="Content Placeholder 6">
            <a:extLst>
              <a:ext uri="{FF2B5EF4-FFF2-40B4-BE49-F238E27FC236}">
                <a16:creationId xmlns:a16="http://schemas.microsoft.com/office/drawing/2014/main" id="{1073E7EE-05C0-DC91-F06D-442977BA22FD}"/>
              </a:ext>
            </a:extLst>
          </p:cNvPr>
          <p:cNvSpPr>
            <a:spLocks noGrp="1"/>
          </p:cNvSpPr>
          <p:nvPr>
            <p:ph idx="1"/>
          </p:nvPr>
        </p:nvSpPr>
        <p:spPr>
          <a:xfrm>
            <a:off x="838200" y="1825625"/>
            <a:ext cx="10515600" cy="3611614"/>
          </a:xfrm>
        </p:spPr>
        <p:txBody>
          <a:bodyPr>
            <a:normAutofit/>
          </a:bodyPr>
          <a:lstStyle/>
          <a:p>
            <a:r>
              <a:rPr lang="en-US" sz="2000" dirty="0"/>
              <a:t>Vehicle ego-motion </a:t>
            </a:r>
          </a:p>
          <a:p>
            <a:pPr lvl="1"/>
            <a:r>
              <a:rPr lang="en-US" sz="2000" dirty="0"/>
              <a:t>Robust close-range (radar dependent) odometry for low-medium speeds.</a:t>
            </a:r>
          </a:p>
          <a:p>
            <a:pPr lvl="1"/>
            <a:r>
              <a:rPr lang="en-US" sz="2000" dirty="0"/>
              <a:t>Complement GNNS and vision in adverse conditions.</a:t>
            </a:r>
          </a:p>
          <a:p>
            <a:r>
              <a:rPr lang="en-US" sz="2000" dirty="0"/>
              <a:t>Radar-assisted ADAS.</a:t>
            </a:r>
          </a:p>
          <a:p>
            <a:pPr lvl="1"/>
            <a:r>
              <a:rPr lang="en-US" sz="2000" dirty="0"/>
              <a:t>Adds direct radial speed estimation to ADAS system.</a:t>
            </a:r>
          </a:p>
          <a:p>
            <a:r>
              <a:rPr lang="en-US" sz="2000" dirty="0"/>
              <a:t>Multi-radar drone tracking and handover</a:t>
            </a:r>
          </a:p>
          <a:p>
            <a:pPr lvl="1"/>
            <a:r>
              <a:rPr lang="en-US" sz="2000" dirty="0"/>
              <a:t>Distributed FMCW radar could provide persistent, multi-angle tracking of UAV´s.</a:t>
            </a:r>
          </a:p>
          <a:p>
            <a:r>
              <a:rPr lang="en-US" sz="2000" dirty="0"/>
              <a:t>Personnel / Crowd density and flow monitoring (privacy preserving)</a:t>
            </a:r>
          </a:p>
          <a:p>
            <a:pPr lvl="1"/>
            <a:r>
              <a:rPr lang="en-US" sz="2000" dirty="0"/>
              <a:t>Non-visual crowd analytics: density, direction, flow rate (speed).</a:t>
            </a:r>
          </a:p>
          <a:p>
            <a:pPr marL="0" indent="0">
              <a:buNone/>
            </a:pPr>
            <a:endParaRPr lang="en-US" sz="2000" dirty="0"/>
          </a:p>
        </p:txBody>
      </p:sp>
      <p:sp>
        <p:nvSpPr>
          <p:cNvPr id="4" name="Footer Placeholder 3">
            <a:extLst>
              <a:ext uri="{FF2B5EF4-FFF2-40B4-BE49-F238E27FC236}">
                <a16:creationId xmlns:a16="http://schemas.microsoft.com/office/drawing/2014/main" id="{523F259E-CB51-4355-1738-180C3818AF27}"/>
              </a:ext>
            </a:extLst>
          </p:cNvPr>
          <p:cNvSpPr>
            <a:spLocks noGrp="1"/>
          </p:cNvSpPr>
          <p:nvPr>
            <p:ph type="ftr" sz="quarter" idx="11"/>
          </p:nvPr>
        </p:nvSpPr>
        <p:spPr/>
        <p:txBody>
          <a:bodyPr/>
          <a:lstStyle/>
          <a:p>
            <a:r>
              <a:rPr lang="en-US" sz="1200">
                <a:solidFill>
                  <a:schemeClr val="bg1"/>
                </a:solidFill>
              </a:rPr>
              <a:t>Luis Fernando Rodriguez Gutierrez</a:t>
            </a:r>
          </a:p>
          <a:p>
            <a:r>
              <a:rPr lang="en-US" sz="1200">
                <a:solidFill>
                  <a:schemeClr val="bg1"/>
                </a:solidFill>
              </a:rPr>
              <a:t>FH Dortmund, 2025, Master ESE</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63967E58-DA78-B7CC-57E0-14260DF8EF9B}"/>
              </a:ext>
            </a:extLst>
          </p:cNvPr>
          <p:cNvSpPr>
            <a:spLocks noGrp="1"/>
          </p:cNvSpPr>
          <p:nvPr>
            <p:ph type="sldNum" sz="quarter" idx="12"/>
          </p:nvPr>
        </p:nvSpPr>
        <p:spPr/>
        <p:txBody>
          <a:bodyPr/>
          <a:lstStyle/>
          <a:p>
            <a:fld id="{001EAEC8-EC54-49BC-95B6-9F2D6458A307}" type="slidenum">
              <a:rPr lang="en-US" smtClean="0"/>
              <a:t>42</a:t>
            </a:fld>
            <a:endParaRPr lang="en-US" dirty="0"/>
          </a:p>
        </p:txBody>
      </p:sp>
    </p:spTree>
    <p:extLst>
      <p:ext uri="{BB962C8B-B14F-4D97-AF65-F5344CB8AC3E}">
        <p14:creationId xmlns:p14="http://schemas.microsoft.com/office/powerpoint/2010/main" val="34067000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PlaceHolder 1"/>
          <p:cNvSpPr>
            <a:spLocks noGrp="1"/>
          </p:cNvSpPr>
          <p:nvPr>
            <p:ph type="title"/>
          </p:nvPr>
        </p:nvSpPr>
        <p:spPr>
          <a:xfrm>
            <a:off x="838080" y="365040"/>
            <a:ext cx="10514880" cy="1324800"/>
          </a:xfrm>
          <a:prstGeom prst="rect">
            <a:avLst/>
          </a:prstGeom>
          <a:noFill/>
          <a:ln w="0">
            <a:noFill/>
          </a:ln>
        </p:spPr>
        <p:txBody>
          <a:bodyPr lIns="0" tIns="0" rIns="0" bIns="0" anchor="ctr">
            <a:noAutofit/>
          </a:bodyPr>
          <a:lstStyle/>
          <a:p>
            <a:pPr indent="0" defTabSz="914400">
              <a:lnSpc>
                <a:spcPct val="90000"/>
              </a:lnSpc>
              <a:buNone/>
            </a:pPr>
            <a:r>
              <a:rPr lang="en-US" sz="4400" b="0" strike="noStrike" spc="-1">
                <a:solidFill>
                  <a:schemeClr val="dk1"/>
                </a:solidFill>
                <a:latin typeface="Aptos Display"/>
              </a:rPr>
              <a:t>Acknowledgments</a:t>
            </a:r>
            <a:endParaRPr lang="en-DE" sz="4400" b="0" strike="noStrike" spc="-1">
              <a:solidFill>
                <a:schemeClr val="dk1"/>
              </a:solidFill>
              <a:latin typeface="Aptos"/>
            </a:endParaRPr>
          </a:p>
        </p:txBody>
      </p:sp>
      <p:sp>
        <p:nvSpPr>
          <p:cNvPr id="220" name="TextBox 4"/>
          <p:cNvSpPr/>
          <p:nvPr/>
        </p:nvSpPr>
        <p:spPr>
          <a:xfrm>
            <a:off x="774000" y="1690200"/>
            <a:ext cx="10514880" cy="378419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2000" b="0" strike="noStrike" spc="-1" dirty="0">
                <a:solidFill>
                  <a:schemeClr val="dk1"/>
                </a:solidFill>
                <a:latin typeface="Aptos"/>
              </a:rPr>
              <a:t>Special thanks to:</a:t>
            </a:r>
            <a:endParaRPr lang="en-US" sz="2000" b="0" strike="noStrike" spc="-1" dirty="0">
              <a:solidFill>
                <a:srgbClr val="000000"/>
              </a:solidFill>
              <a:latin typeface="Arial"/>
            </a:endParaRPr>
          </a:p>
          <a:p>
            <a:pPr defTabSz="914400">
              <a:lnSpc>
                <a:spcPct val="100000"/>
              </a:lnSpc>
            </a:pPr>
            <a:endParaRPr lang="en-US" sz="2000" b="0" strike="noStrike" spc="-1" dirty="0">
              <a:solidFill>
                <a:srgbClr val="000000"/>
              </a:solidFill>
              <a:latin typeface="Arial"/>
            </a:endParaRPr>
          </a:p>
          <a:p>
            <a:pPr marL="285840" indent="-285840" defTabSz="914400">
              <a:lnSpc>
                <a:spcPct val="100000"/>
              </a:lnSpc>
              <a:buClr>
                <a:srgbClr val="000000"/>
              </a:buClr>
              <a:buFont typeface="Arial"/>
              <a:buChar char="•"/>
            </a:pPr>
            <a:r>
              <a:rPr lang="en-US" sz="2000" b="1" strike="noStrike" spc="-1" dirty="0">
                <a:solidFill>
                  <a:schemeClr val="dk1"/>
                </a:solidFill>
                <a:latin typeface="Aptos"/>
              </a:rPr>
              <a:t>Supervising Professor:</a:t>
            </a:r>
            <a:r>
              <a:rPr lang="en-US" sz="2000" b="0" strike="noStrike" spc="-1" dirty="0">
                <a:solidFill>
                  <a:schemeClr val="dk1"/>
                </a:solidFill>
                <a:latin typeface="Aptos"/>
              </a:rPr>
              <a:t> </a:t>
            </a:r>
            <a:r>
              <a:rPr lang="en-US" sz="2000" b="0" i="1" strike="noStrike" spc="-1" dirty="0">
                <a:solidFill>
                  <a:schemeClr val="dk1"/>
                </a:solidFill>
                <a:latin typeface="Aptos"/>
              </a:rPr>
              <a:t>Prof. Dr. Andreas Becker.</a:t>
            </a:r>
            <a:endParaRPr lang="en-US" sz="2000" b="0" strike="noStrike" spc="-1" dirty="0">
              <a:solidFill>
                <a:srgbClr val="000000"/>
              </a:solidFill>
              <a:latin typeface="Arial"/>
            </a:endParaRPr>
          </a:p>
          <a:p>
            <a:pPr marL="743040" lvl="1" indent="-285840" defTabSz="914400">
              <a:lnSpc>
                <a:spcPct val="100000"/>
              </a:lnSpc>
              <a:buClr>
                <a:srgbClr val="000000"/>
              </a:buClr>
              <a:buFont typeface="Arial"/>
              <a:buChar char="•"/>
            </a:pPr>
            <a:r>
              <a:rPr lang="en-US" sz="2000" b="0" strike="noStrike" spc="-1" dirty="0">
                <a:solidFill>
                  <a:schemeClr val="dk1"/>
                </a:solidFill>
                <a:latin typeface="Aptos"/>
              </a:rPr>
              <a:t>For his guidance, feedback, and continuous technical supervision throughout the project.</a:t>
            </a:r>
            <a:endParaRPr lang="en-US" sz="2000" b="0" strike="noStrike" spc="-1" dirty="0">
              <a:solidFill>
                <a:srgbClr val="000000"/>
              </a:solidFill>
              <a:latin typeface="Arial"/>
            </a:endParaRPr>
          </a:p>
          <a:p>
            <a:pPr marL="285840" indent="-285840" defTabSz="914400">
              <a:lnSpc>
                <a:spcPct val="100000"/>
              </a:lnSpc>
              <a:buClr>
                <a:srgbClr val="000000"/>
              </a:buClr>
              <a:buFont typeface="Arial"/>
              <a:buChar char="•"/>
            </a:pPr>
            <a:r>
              <a:rPr lang="en-US" sz="2000" b="1" strike="noStrike" spc="-1" dirty="0">
                <a:solidFill>
                  <a:schemeClr val="dk1"/>
                </a:solidFill>
                <a:latin typeface="Aptos"/>
              </a:rPr>
              <a:t>Co-Supervisor / Assistant</a:t>
            </a:r>
            <a:r>
              <a:rPr lang="en-US" sz="2000" b="0" strike="noStrike" spc="-1" dirty="0">
                <a:solidFill>
                  <a:schemeClr val="dk1"/>
                </a:solidFill>
                <a:latin typeface="Aptos"/>
              </a:rPr>
              <a:t>: </a:t>
            </a:r>
            <a:r>
              <a:rPr lang="en-US" sz="2000" b="0" i="1" strike="noStrike" spc="-1" dirty="0">
                <a:solidFill>
                  <a:schemeClr val="dk1"/>
                </a:solidFill>
                <a:latin typeface="Aptos"/>
              </a:rPr>
              <a:t>Tobias Uhlich.</a:t>
            </a:r>
            <a:endParaRPr lang="en-US" sz="2000" b="0" strike="noStrike" spc="-1" dirty="0">
              <a:solidFill>
                <a:srgbClr val="000000"/>
              </a:solidFill>
              <a:latin typeface="Arial"/>
            </a:endParaRPr>
          </a:p>
          <a:p>
            <a:pPr marL="743040" lvl="1" indent="-285840" defTabSz="914400">
              <a:lnSpc>
                <a:spcPct val="100000"/>
              </a:lnSpc>
              <a:buClr>
                <a:srgbClr val="000000"/>
              </a:buClr>
              <a:buFont typeface="Arial"/>
              <a:buChar char="•"/>
            </a:pPr>
            <a:r>
              <a:rPr lang="en-US" sz="2000" b="0" strike="noStrike" spc="-1" dirty="0">
                <a:solidFill>
                  <a:schemeClr val="dk1"/>
                </a:solidFill>
                <a:latin typeface="Aptos"/>
              </a:rPr>
              <a:t>For his support in radar data acquisition, experimental setup, and analysis. </a:t>
            </a:r>
            <a:endParaRPr lang="en-US" sz="2000" b="0" strike="noStrike" spc="-1" dirty="0">
              <a:solidFill>
                <a:srgbClr val="000000"/>
              </a:solidFill>
              <a:latin typeface="Arial"/>
            </a:endParaRPr>
          </a:p>
          <a:p>
            <a:pPr marL="285840" indent="-285840" defTabSz="914400">
              <a:lnSpc>
                <a:spcPct val="100000"/>
              </a:lnSpc>
              <a:buClr>
                <a:srgbClr val="000000"/>
              </a:buClr>
              <a:buFont typeface="Arial"/>
              <a:buChar char="•"/>
            </a:pPr>
            <a:r>
              <a:rPr lang="en-US" sz="2000" b="1" strike="noStrike" spc="-1" dirty="0">
                <a:solidFill>
                  <a:schemeClr val="dk1"/>
                </a:solidFill>
                <a:latin typeface="Aptos"/>
              </a:rPr>
              <a:t>External Contributor</a:t>
            </a:r>
            <a:r>
              <a:rPr lang="en-US" sz="2000" b="0" strike="noStrike" spc="-1" dirty="0">
                <a:solidFill>
                  <a:schemeClr val="dk1"/>
                </a:solidFill>
                <a:latin typeface="Aptos"/>
              </a:rPr>
              <a:t>: </a:t>
            </a:r>
            <a:r>
              <a:rPr lang="en-US" sz="2000" b="0" i="1" strike="noStrike" spc="-1" dirty="0">
                <a:solidFill>
                  <a:schemeClr val="dk1"/>
                </a:solidFill>
                <a:latin typeface="Aptos"/>
              </a:rPr>
              <a:t>Morten </a:t>
            </a:r>
            <a:r>
              <a:rPr lang="en-US" sz="2000" b="0" i="1" strike="noStrike" spc="-1" dirty="0" err="1">
                <a:solidFill>
                  <a:schemeClr val="dk1"/>
                </a:solidFill>
                <a:latin typeface="Aptos"/>
              </a:rPr>
              <a:t>Nisov</a:t>
            </a:r>
            <a:r>
              <a:rPr lang="en-US" sz="2000" b="0" i="1" strike="noStrike" spc="-1" dirty="0">
                <a:solidFill>
                  <a:schemeClr val="dk1"/>
                </a:solidFill>
                <a:latin typeface="Aptos"/>
              </a:rPr>
              <a:t>. [Norwegian University of Science and Technology (NTNU)]</a:t>
            </a:r>
            <a:endParaRPr lang="en-US" sz="2000" b="0" strike="noStrike" spc="-1" dirty="0">
              <a:solidFill>
                <a:srgbClr val="000000"/>
              </a:solidFill>
              <a:latin typeface="Arial"/>
            </a:endParaRPr>
          </a:p>
          <a:p>
            <a:pPr marL="743040" lvl="1" indent="-285840" defTabSz="914400">
              <a:lnSpc>
                <a:spcPct val="100000"/>
              </a:lnSpc>
              <a:buClr>
                <a:srgbClr val="000000"/>
              </a:buClr>
              <a:buFont typeface="Arial"/>
              <a:buChar char="•"/>
            </a:pPr>
            <a:r>
              <a:rPr lang="en-US" sz="2000" b="0" strike="noStrike" spc="-1" dirty="0">
                <a:solidFill>
                  <a:schemeClr val="dk1"/>
                </a:solidFill>
                <a:latin typeface="Aptos"/>
              </a:rPr>
              <a:t>For valuable discussions and assistance in solving technical challenges.</a:t>
            </a:r>
            <a:endParaRPr lang="en-US" sz="2000" b="0" strike="noStrike" spc="-1" dirty="0">
              <a:solidFill>
                <a:srgbClr val="000000"/>
              </a:solidFill>
              <a:latin typeface="Arial"/>
            </a:endParaRPr>
          </a:p>
          <a:p>
            <a:pPr marL="285840" indent="-285840" defTabSz="914400">
              <a:lnSpc>
                <a:spcPct val="100000"/>
              </a:lnSpc>
              <a:buClr>
                <a:srgbClr val="000000"/>
              </a:buClr>
              <a:buFont typeface="Arial"/>
              <a:buChar char="•"/>
            </a:pPr>
            <a:r>
              <a:rPr lang="en-US" sz="2000" b="1" strike="noStrike" spc="-1" dirty="0">
                <a:solidFill>
                  <a:schemeClr val="dk1"/>
                </a:solidFill>
                <a:latin typeface="Aptos"/>
              </a:rPr>
              <a:t>Collaborating Students</a:t>
            </a:r>
            <a:r>
              <a:rPr lang="en-US" sz="2000" b="0" strike="noStrike" spc="-1" dirty="0">
                <a:solidFill>
                  <a:schemeClr val="dk1"/>
                </a:solidFill>
                <a:latin typeface="Aptos"/>
              </a:rPr>
              <a:t>: </a:t>
            </a:r>
            <a:r>
              <a:rPr lang="en-US" sz="2000" b="0" i="1" strike="noStrike" spc="-1" dirty="0">
                <a:solidFill>
                  <a:schemeClr val="dk1"/>
                </a:solidFill>
                <a:latin typeface="Aptos"/>
              </a:rPr>
              <a:t>Igor Risteski [FH Dortmund]. </a:t>
            </a:r>
            <a:endParaRPr lang="en-US" sz="2000" b="0" strike="noStrike" spc="-1" dirty="0">
              <a:solidFill>
                <a:srgbClr val="000000"/>
              </a:solidFill>
              <a:latin typeface="Arial"/>
            </a:endParaRPr>
          </a:p>
          <a:p>
            <a:pPr marL="743040" lvl="1" indent="-285840" defTabSz="914400">
              <a:lnSpc>
                <a:spcPct val="100000"/>
              </a:lnSpc>
              <a:buClr>
                <a:srgbClr val="000000"/>
              </a:buClr>
              <a:buFont typeface="Arial"/>
              <a:buChar char="•"/>
            </a:pPr>
            <a:r>
              <a:rPr lang="en-US" sz="2000" b="0" strike="noStrike" spc="-1" dirty="0">
                <a:solidFill>
                  <a:schemeClr val="dk1"/>
                </a:solidFill>
                <a:latin typeface="Aptos"/>
              </a:rPr>
              <a:t>For his help during radar calibration procedures and system testing sessions.</a:t>
            </a:r>
            <a:endParaRPr lang="en-US" sz="2000" b="0" strike="noStrike" spc="-1" dirty="0">
              <a:solidFill>
                <a:srgbClr val="000000"/>
              </a:solidFill>
              <a:latin typeface="Arial"/>
            </a:endParaRPr>
          </a:p>
        </p:txBody>
      </p:sp>
      <p:sp>
        <p:nvSpPr>
          <p:cNvPr id="5" name="Footer Placeholder 4">
            <a:extLst>
              <a:ext uri="{FF2B5EF4-FFF2-40B4-BE49-F238E27FC236}">
                <a16:creationId xmlns:a16="http://schemas.microsoft.com/office/drawing/2014/main" id="{97308337-000D-7A83-2247-780BAF43F3CA}"/>
              </a:ext>
            </a:extLst>
          </p:cNvPr>
          <p:cNvSpPr>
            <a:spLocks noGrp="1"/>
          </p:cNvSpPr>
          <p:nvPr>
            <p:ph type="ftr" idx="7"/>
          </p:nvPr>
        </p:nvSpPr>
        <p:spPr/>
        <p:txBody>
          <a:bodyPr/>
          <a:lstStyle/>
          <a:p>
            <a:r>
              <a:rPr lang="en-US" sz="1200">
                <a:solidFill>
                  <a:schemeClr val="bg1"/>
                </a:solidFill>
              </a:rPr>
              <a:t>Luis Fernando Rodriguez Gutierrez</a:t>
            </a:r>
          </a:p>
          <a:p>
            <a:r>
              <a:rPr lang="en-US" sz="1200">
                <a:solidFill>
                  <a:schemeClr val="bg1"/>
                </a:solidFill>
              </a:rPr>
              <a:t>FH Dortmund, 2025, Master ESE</a:t>
            </a:r>
            <a:endParaRPr lang="en-US" sz="1200" dirty="0">
              <a:solidFill>
                <a:schemeClr val="bg1"/>
              </a:solidFill>
            </a:endParaRPr>
          </a:p>
        </p:txBody>
      </p:sp>
      <p:sp>
        <p:nvSpPr>
          <p:cNvPr id="6" name="Slide Number Placeholder 5">
            <a:extLst>
              <a:ext uri="{FF2B5EF4-FFF2-40B4-BE49-F238E27FC236}">
                <a16:creationId xmlns:a16="http://schemas.microsoft.com/office/drawing/2014/main" id="{B7D762BD-F5ED-C308-161A-D3A988D83647}"/>
              </a:ext>
            </a:extLst>
          </p:cNvPr>
          <p:cNvSpPr>
            <a:spLocks noGrp="1"/>
          </p:cNvSpPr>
          <p:nvPr>
            <p:ph type="sldNum" idx="8"/>
          </p:nvPr>
        </p:nvSpPr>
        <p:spPr/>
        <p:txBody>
          <a:bodyPr/>
          <a:lstStyle/>
          <a:p>
            <a:fld id="{00165D31-C93C-4278-ABE7-88C88C3DED27}" type="slidenum">
              <a:rPr lang="en-US" smtClean="0"/>
              <a:t>43</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4880" cy="1324800"/>
          </a:xfrm>
          <a:prstGeom prst="rect">
            <a:avLst/>
          </a:prstGeom>
          <a:noFill/>
          <a:ln w="0">
            <a:noFill/>
          </a:ln>
        </p:spPr>
        <p:txBody>
          <a:bodyPr lIns="91440" tIns="45720" rIns="91440" bIns="45720" anchor="ctr">
            <a:noAutofit/>
          </a:bodyPr>
          <a:lstStyle/>
          <a:p>
            <a:pPr indent="0" defTabSz="914400">
              <a:lnSpc>
                <a:spcPct val="90000"/>
              </a:lnSpc>
              <a:buNone/>
              <a:tabLst>
                <a:tab pos="0" algn="l"/>
              </a:tabLst>
            </a:pPr>
            <a:r>
              <a:rPr lang="en-US" sz="4400" b="0" strike="noStrike" spc="-1">
                <a:solidFill>
                  <a:schemeClr val="dk1"/>
                </a:solidFill>
                <a:latin typeface="Aptos Display"/>
              </a:rPr>
              <a:t>Hardware Setup</a:t>
            </a:r>
            <a:endParaRPr lang="en-DE" sz="4400" b="0" strike="noStrike" spc="-1">
              <a:solidFill>
                <a:schemeClr val="dk1"/>
              </a:solidFill>
              <a:latin typeface="Aptos"/>
            </a:endParaRPr>
          </a:p>
        </p:txBody>
      </p:sp>
      <p:sp>
        <p:nvSpPr>
          <p:cNvPr id="47" name="PlaceHolder 2"/>
          <p:cNvSpPr>
            <a:spLocks noGrp="1"/>
          </p:cNvSpPr>
          <p:nvPr>
            <p:ph/>
          </p:nvPr>
        </p:nvSpPr>
        <p:spPr>
          <a:xfrm>
            <a:off x="6327058" y="1990440"/>
            <a:ext cx="5409360" cy="3739320"/>
          </a:xfrm>
          <a:prstGeom prst="rect">
            <a:avLst/>
          </a:prstGeom>
          <a:noFill/>
          <a:ln w="0">
            <a:noFill/>
          </a:ln>
        </p:spPr>
        <p:txBody>
          <a:bodyPr lIns="91440" tIns="45720" rIns="91440" bIns="45720" anchor="t">
            <a:noAutofit/>
          </a:bodyPr>
          <a:lstStyle/>
          <a:p>
            <a:pPr indent="0" defTabSz="914400">
              <a:lnSpc>
                <a:spcPct val="90000"/>
              </a:lnSpc>
              <a:spcBef>
                <a:spcPts val="1001"/>
              </a:spcBef>
              <a:buNone/>
              <a:tabLst>
                <a:tab pos="0" algn="l"/>
              </a:tabLst>
            </a:pPr>
            <a:r>
              <a:rPr lang="en-US" sz="2000" b="0" strike="noStrike" spc="-1" dirty="0">
                <a:solidFill>
                  <a:schemeClr val="dk1"/>
                </a:solidFill>
                <a:latin typeface="Aptos"/>
              </a:rPr>
              <a:t>Sensors used for the project:</a:t>
            </a:r>
            <a:endParaRPr lang="en-DE" sz="2000" b="0" strike="noStrike" spc="-1" dirty="0">
              <a:solidFill>
                <a:schemeClr val="dk1"/>
              </a:solidFill>
              <a:latin typeface="Aptos"/>
            </a:endParaRPr>
          </a:p>
          <a:p>
            <a:pPr marL="514440" indent="-514440" defTabSz="914400">
              <a:lnSpc>
                <a:spcPct val="90000"/>
              </a:lnSpc>
              <a:spcBef>
                <a:spcPts val="1001"/>
              </a:spcBef>
              <a:buClr>
                <a:srgbClr val="000000"/>
              </a:buClr>
              <a:buFont typeface="Aptos Display"/>
              <a:buAutoNum type="arabicPeriod"/>
              <a:tabLst>
                <a:tab pos="0" algn="l"/>
              </a:tabLst>
            </a:pPr>
            <a:r>
              <a:rPr lang="en-US" sz="2000" b="0" i="1" strike="noStrike" spc="-1" dirty="0">
                <a:solidFill>
                  <a:schemeClr val="dk1"/>
                </a:solidFill>
                <a:latin typeface="Aptos"/>
              </a:rPr>
              <a:t>MTi-710</a:t>
            </a:r>
            <a:r>
              <a:rPr lang="en-US" sz="2000" b="0" strike="noStrike" spc="-1" dirty="0">
                <a:solidFill>
                  <a:schemeClr val="dk1"/>
                </a:solidFill>
                <a:latin typeface="Aptos"/>
              </a:rPr>
              <a:t>, Inertial Measurement Unit.</a:t>
            </a:r>
            <a:endParaRPr lang="en-DE" sz="2000" b="0" strike="noStrike" spc="-1" dirty="0">
              <a:solidFill>
                <a:schemeClr val="dk1"/>
              </a:solidFill>
              <a:latin typeface="Aptos"/>
            </a:endParaRPr>
          </a:p>
          <a:p>
            <a:pPr marL="514440" indent="-514440" defTabSz="914400">
              <a:lnSpc>
                <a:spcPct val="90000"/>
              </a:lnSpc>
              <a:spcBef>
                <a:spcPts val="1001"/>
              </a:spcBef>
              <a:buClr>
                <a:srgbClr val="000000"/>
              </a:buClr>
              <a:buFont typeface="Aptos Display"/>
              <a:buAutoNum type="arabicPeriod"/>
              <a:tabLst>
                <a:tab pos="0" algn="l"/>
              </a:tabLst>
            </a:pPr>
            <a:r>
              <a:rPr lang="en-US" sz="2000" b="0" i="1" strike="noStrike" spc="-1" dirty="0">
                <a:solidFill>
                  <a:schemeClr val="dk1"/>
                </a:solidFill>
                <a:latin typeface="Aptos"/>
              </a:rPr>
              <a:t>IWR6843AOP</a:t>
            </a:r>
            <a:r>
              <a:rPr lang="en-US" sz="2000" b="0" strike="noStrike" spc="-1" dirty="0">
                <a:solidFill>
                  <a:schemeClr val="dk1"/>
                </a:solidFill>
                <a:latin typeface="Aptos"/>
              </a:rPr>
              <a:t>, </a:t>
            </a:r>
            <a:r>
              <a:rPr lang="en-US" sz="2000" b="0" strike="noStrike" spc="-1" dirty="0" err="1">
                <a:solidFill>
                  <a:schemeClr val="dk1"/>
                </a:solidFill>
                <a:latin typeface="Aptos"/>
              </a:rPr>
              <a:t>mmWave</a:t>
            </a:r>
            <a:r>
              <a:rPr lang="en-US" sz="2000" b="0" strike="noStrike" spc="-1" dirty="0">
                <a:solidFill>
                  <a:schemeClr val="dk1"/>
                </a:solidFill>
                <a:latin typeface="Aptos"/>
              </a:rPr>
              <a:t> radar sensor.</a:t>
            </a:r>
            <a:endParaRPr lang="en-DE" sz="2000" b="0" strike="noStrike" spc="-1" dirty="0">
              <a:solidFill>
                <a:schemeClr val="dk1"/>
              </a:solidFill>
              <a:latin typeface="Aptos"/>
            </a:endParaRPr>
          </a:p>
          <a:p>
            <a:pPr marL="514440" indent="-514440" defTabSz="914400">
              <a:lnSpc>
                <a:spcPct val="90000"/>
              </a:lnSpc>
              <a:spcBef>
                <a:spcPts val="1001"/>
              </a:spcBef>
              <a:buClr>
                <a:srgbClr val="000000"/>
              </a:buClr>
              <a:buFont typeface="Aptos Display"/>
              <a:buAutoNum type="arabicPeriod"/>
              <a:tabLst>
                <a:tab pos="0" algn="l"/>
              </a:tabLst>
            </a:pPr>
            <a:r>
              <a:rPr lang="en-US" sz="2000" b="0" i="1" strike="noStrike" spc="-1" dirty="0">
                <a:solidFill>
                  <a:schemeClr val="dk1"/>
                </a:solidFill>
                <a:latin typeface="Aptos"/>
              </a:rPr>
              <a:t>Logitech C270 HD</a:t>
            </a:r>
            <a:r>
              <a:rPr lang="en-US" sz="2000" b="0" strike="noStrike" spc="-1" dirty="0">
                <a:solidFill>
                  <a:schemeClr val="dk1"/>
                </a:solidFill>
                <a:latin typeface="Aptos"/>
              </a:rPr>
              <a:t>, Camera.</a:t>
            </a:r>
            <a:endParaRPr lang="en-DE" sz="2000" b="0" strike="noStrike" spc="-1" dirty="0">
              <a:solidFill>
                <a:schemeClr val="dk1"/>
              </a:solidFill>
              <a:latin typeface="Aptos"/>
            </a:endParaRPr>
          </a:p>
        </p:txBody>
      </p:sp>
      <p:pic>
        <p:nvPicPr>
          <p:cNvPr id="48" name="Picture 8"/>
          <p:cNvPicPr/>
          <p:nvPr/>
        </p:nvPicPr>
        <p:blipFill>
          <a:blip r:embed="rId2"/>
          <a:stretch/>
        </p:blipFill>
        <p:spPr>
          <a:xfrm>
            <a:off x="376200" y="1870020"/>
            <a:ext cx="5719320" cy="3980160"/>
          </a:xfrm>
          <a:prstGeom prst="rect">
            <a:avLst/>
          </a:prstGeom>
          <a:ln w="0">
            <a:noFill/>
          </a:ln>
        </p:spPr>
      </p:pic>
      <p:sp>
        <p:nvSpPr>
          <p:cNvPr id="3" name="Footer Placeholder 2">
            <a:extLst>
              <a:ext uri="{FF2B5EF4-FFF2-40B4-BE49-F238E27FC236}">
                <a16:creationId xmlns:a16="http://schemas.microsoft.com/office/drawing/2014/main" id="{A75A141F-9555-6B55-EE2E-7838C35FBE15}"/>
              </a:ext>
            </a:extLst>
          </p:cNvPr>
          <p:cNvSpPr>
            <a:spLocks noGrp="1"/>
          </p:cNvSpPr>
          <p:nvPr>
            <p:ph type="ftr" idx="4"/>
          </p:nvPr>
        </p:nvSpPr>
        <p:spPr/>
        <p:txBody>
          <a:bodyPr/>
          <a:lstStyle/>
          <a:p>
            <a:r>
              <a:rPr lang="en-US" sz="1200">
                <a:solidFill>
                  <a:schemeClr val="bg1"/>
                </a:solidFill>
              </a:rPr>
              <a:t>Luis Fernando Rodriguez Gutierrez</a:t>
            </a:r>
          </a:p>
          <a:p>
            <a:r>
              <a:rPr lang="en-US" sz="1200">
                <a:solidFill>
                  <a:schemeClr val="bg1"/>
                </a:solidFill>
              </a:rPr>
              <a:t>FH Dortmund, 2025, Master ESE</a:t>
            </a:r>
            <a:endParaRPr lang="en-US" sz="1200" dirty="0">
              <a:solidFill>
                <a:schemeClr val="bg1"/>
              </a:solidFill>
            </a:endParaRPr>
          </a:p>
        </p:txBody>
      </p:sp>
      <p:sp>
        <p:nvSpPr>
          <p:cNvPr id="6" name="Slide Number Placeholder 5">
            <a:extLst>
              <a:ext uri="{FF2B5EF4-FFF2-40B4-BE49-F238E27FC236}">
                <a16:creationId xmlns:a16="http://schemas.microsoft.com/office/drawing/2014/main" id="{3BD2F0AE-1249-E93C-4540-C2E4DE6A9BDD}"/>
              </a:ext>
            </a:extLst>
          </p:cNvPr>
          <p:cNvSpPr>
            <a:spLocks noGrp="1"/>
          </p:cNvSpPr>
          <p:nvPr>
            <p:ph type="sldNum" idx="5"/>
          </p:nvPr>
        </p:nvSpPr>
        <p:spPr/>
        <p:txBody>
          <a:bodyPr/>
          <a:lstStyle/>
          <a:p>
            <a:fld id="{CBD1E90E-ED2F-461A-B531-940F592942CB}" type="slidenum">
              <a:rPr lang="en-US" smtClean="0"/>
              <a:t>5</a:t>
            </a:fld>
            <a:endParaRPr lang="en-US"/>
          </a:p>
        </p:txBody>
      </p:sp>
      <p:sp>
        <p:nvSpPr>
          <p:cNvPr id="7" name="TextBox 6">
            <a:extLst>
              <a:ext uri="{FF2B5EF4-FFF2-40B4-BE49-F238E27FC236}">
                <a16:creationId xmlns:a16="http://schemas.microsoft.com/office/drawing/2014/main" id="{CBD2CFDB-365B-881A-2044-E8B07697E02D}"/>
              </a:ext>
            </a:extLst>
          </p:cNvPr>
          <p:cNvSpPr txBox="1"/>
          <p:nvPr/>
        </p:nvSpPr>
        <p:spPr>
          <a:xfrm>
            <a:off x="376200" y="5891860"/>
            <a:ext cx="4256090" cy="276999"/>
          </a:xfrm>
          <a:prstGeom prst="rect">
            <a:avLst/>
          </a:prstGeom>
          <a:noFill/>
        </p:spPr>
        <p:txBody>
          <a:bodyPr wrap="square" rtlCol="0">
            <a:spAutoFit/>
          </a:bodyPr>
          <a:lstStyle/>
          <a:p>
            <a:r>
              <a:rPr lang="en-US" sz="1200" dirty="0"/>
              <a:t>Fig 5, Test Vehicle mounted modules highlight for visual aid.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PlaceHolder 1"/>
          <p:cNvSpPr>
            <a:spLocks noGrp="1"/>
          </p:cNvSpPr>
          <p:nvPr>
            <p:ph type="title"/>
          </p:nvPr>
        </p:nvSpPr>
        <p:spPr>
          <a:xfrm>
            <a:off x="838080" y="365040"/>
            <a:ext cx="10514880" cy="1324800"/>
          </a:xfrm>
          <a:prstGeom prst="rect">
            <a:avLst/>
          </a:prstGeom>
          <a:noFill/>
          <a:ln w="0">
            <a:noFill/>
          </a:ln>
        </p:spPr>
        <p:txBody>
          <a:bodyPr lIns="91440" tIns="45720" rIns="91440" bIns="45720" anchor="ctr">
            <a:noAutofit/>
          </a:bodyPr>
          <a:lstStyle/>
          <a:p>
            <a:pPr indent="0" defTabSz="914400">
              <a:lnSpc>
                <a:spcPct val="90000"/>
              </a:lnSpc>
              <a:buNone/>
              <a:tabLst>
                <a:tab pos="0" algn="l"/>
              </a:tabLst>
            </a:pPr>
            <a:r>
              <a:rPr lang="en-US" sz="4400" b="0" strike="noStrike" spc="-1" dirty="0">
                <a:solidFill>
                  <a:schemeClr val="dk1"/>
                </a:solidFill>
                <a:latin typeface="Aptos Display"/>
              </a:rPr>
              <a:t>Hardware Setup</a:t>
            </a:r>
            <a:br>
              <a:rPr sz="4400" dirty="0"/>
            </a:br>
            <a:r>
              <a:rPr lang="en-US" sz="2800" b="0" strike="noStrike" spc="-1" dirty="0">
                <a:solidFill>
                  <a:schemeClr val="dk1"/>
                </a:solidFill>
                <a:latin typeface="Aptos Display"/>
              </a:rPr>
              <a:t>3D Modeling</a:t>
            </a:r>
            <a:endParaRPr lang="en-DE" sz="2800" b="0" strike="noStrike" spc="-1" dirty="0">
              <a:solidFill>
                <a:schemeClr val="dk1"/>
              </a:solidFill>
              <a:latin typeface="Aptos"/>
            </a:endParaRPr>
          </a:p>
        </p:txBody>
      </p:sp>
      <p:sp>
        <p:nvSpPr>
          <p:cNvPr id="50" name="TextBox 10"/>
          <p:cNvSpPr/>
          <p:nvPr/>
        </p:nvSpPr>
        <p:spPr>
          <a:xfrm>
            <a:off x="6346080" y="1454040"/>
            <a:ext cx="5366880" cy="470752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2000" b="0" strike="noStrike" spc="-1" dirty="0">
                <a:solidFill>
                  <a:schemeClr val="dk1"/>
                </a:solidFill>
                <a:latin typeface="Aptos"/>
              </a:rPr>
              <a:t>To securely integrate the sensors into the vehicle, custom 3D-printed mounts were designed.</a:t>
            </a:r>
            <a:endParaRPr lang="en-US" sz="2000" b="0" strike="noStrike" spc="-1" dirty="0">
              <a:solidFill>
                <a:srgbClr val="000000"/>
              </a:solidFill>
              <a:latin typeface="Arial"/>
            </a:endParaRPr>
          </a:p>
          <a:p>
            <a:pPr defTabSz="914400">
              <a:lnSpc>
                <a:spcPct val="100000"/>
              </a:lnSpc>
            </a:pPr>
            <a:r>
              <a:rPr lang="en-US" sz="2000" b="0" strike="noStrike" spc="-1" dirty="0">
                <a:solidFill>
                  <a:schemeClr val="dk1"/>
                </a:solidFill>
                <a:latin typeface="Aptos"/>
              </a:rPr>
              <a:t>Each mount ensures an optimal alignment and positioning of the sensors to maintain consistent measurement geometry.</a:t>
            </a:r>
            <a:endParaRPr lang="en-US" sz="2000" b="0" strike="noStrike" spc="-1" dirty="0">
              <a:solidFill>
                <a:srgbClr val="000000"/>
              </a:solidFill>
              <a:latin typeface="Arial"/>
            </a:endParaRPr>
          </a:p>
          <a:p>
            <a:pPr defTabSz="914400">
              <a:lnSpc>
                <a:spcPct val="100000"/>
              </a:lnSpc>
            </a:pPr>
            <a:endParaRPr lang="en-US" sz="2000" b="0" strike="noStrike" spc="-1" dirty="0">
              <a:solidFill>
                <a:srgbClr val="000000"/>
              </a:solidFill>
              <a:latin typeface="Arial"/>
            </a:endParaRPr>
          </a:p>
          <a:p>
            <a:pPr defTabSz="914400">
              <a:lnSpc>
                <a:spcPct val="100000"/>
              </a:lnSpc>
            </a:pPr>
            <a:r>
              <a:rPr lang="en-US" sz="2000" b="0" strike="noStrike" spc="-1" dirty="0">
                <a:solidFill>
                  <a:schemeClr val="dk1"/>
                </a:solidFill>
                <a:latin typeface="Aptos"/>
              </a:rPr>
              <a:t>The models were developed in CAD to ensure the following points:</a:t>
            </a:r>
            <a:endParaRPr lang="en-US" sz="2000" b="0" strike="noStrike" spc="-1" dirty="0">
              <a:solidFill>
                <a:srgbClr val="000000"/>
              </a:solidFill>
              <a:latin typeface="Arial"/>
            </a:endParaRPr>
          </a:p>
          <a:p>
            <a:pPr marL="285840" indent="-285840" defTabSz="914400">
              <a:lnSpc>
                <a:spcPct val="100000"/>
              </a:lnSpc>
              <a:buClr>
                <a:srgbClr val="000000"/>
              </a:buClr>
              <a:buFont typeface="Arial"/>
              <a:buChar char="•"/>
            </a:pPr>
            <a:r>
              <a:rPr lang="en-US" sz="2000" b="0" i="1" strike="noStrike" spc="-1" dirty="0">
                <a:solidFill>
                  <a:schemeClr val="dk1"/>
                </a:solidFill>
                <a:latin typeface="Aptos"/>
              </a:rPr>
              <a:t>MTi-710, ensure close to no tilt to the sensor to avoid post processing.</a:t>
            </a:r>
            <a:endParaRPr lang="en-US" sz="2000" b="0" strike="noStrike" spc="-1" dirty="0">
              <a:solidFill>
                <a:srgbClr val="000000"/>
              </a:solidFill>
              <a:latin typeface="Arial"/>
            </a:endParaRPr>
          </a:p>
          <a:p>
            <a:pPr marL="285840" indent="-285840" defTabSz="914400">
              <a:lnSpc>
                <a:spcPct val="100000"/>
              </a:lnSpc>
              <a:buClr>
                <a:srgbClr val="000000"/>
              </a:buClr>
              <a:buFont typeface="Arial"/>
              <a:buChar char="•"/>
            </a:pPr>
            <a:r>
              <a:rPr lang="en-US" sz="2000" b="0" i="1" strike="noStrike" spc="-1" dirty="0">
                <a:solidFill>
                  <a:schemeClr val="dk1"/>
                </a:solidFill>
                <a:latin typeface="Aptos"/>
              </a:rPr>
              <a:t>IWR6843AOP, ensure stability when mounted and possibility to tilt the sensor to modify the field of view.</a:t>
            </a:r>
            <a:endParaRPr lang="en-US" sz="2000" b="0" strike="noStrike" spc="-1" dirty="0">
              <a:solidFill>
                <a:srgbClr val="000000"/>
              </a:solidFill>
              <a:latin typeface="Arial"/>
            </a:endParaRPr>
          </a:p>
          <a:p>
            <a:pPr defTabSz="914400">
              <a:lnSpc>
                <a:spcPct val="100000"/>
              </a:lnSpc>
            </a:pPr>
            <a:endParaRPr lang="en-US" sz="2000" b="0" strike="noStrike" spc="-1" dirty="0">
              <a:solidFill>
                <a:srgbClr val="000000"/>
              </a:solidFill>
              <a:latin typeface="Arial"/>
            </a:endParaRPr>
          </a:p>
        </p:txBody>
      </p:sp>
      <p:pic>
        <p:nvPicPr>
          <p:cNvPr id="51" name="Picture 17"/>
          <p:cNvPicPr/>
          <p:nvPr/>
        </p:nvPicPr>
        <p:blipFill>
          <a:blip r:embed="rId2"/>
          <a:stretch/>
        </p:blipFill>
        <p:spPr>
          <a:xfrm>
            <a:off x="377640" y="2185200"/>
            <a:ext cx="2901600" cy="2436840"/>
          </a:xfrm>
          <a:prstGeom prst="rect">
            <a:avLst/>
          </a:prstGeom>
          <a:ln w="0">
            <a:noFill/>
          </a:ln>
        </p:spPr>
      </p:pic>
      <p:pic>
        <p:nvPicPr>
          <p:cNvPr id="52" name="Picture 18"/>
          <p:cNvPicPr/>
          <p:nvPr/>
        </p:nvPicPr>
        <p:blipFill>
          <a:blip r:embed="rId3"/>
          <a:stretch/>
        </p:blipFill>
        <p:spPr>
          <a:xfrm>
            <a:off x="3279960" y="2185200"/>
            <a:ext cx="2815560" cy="2436840"/>
          </a:xfrm>
          <a:prstGeom prst="rect">
            <a:avLst/>
          </a:prstGeom>
          <a:ln w="0">
            <a:noFill/>
          </a:ln>
        </p:spPr>
      </p:pic>
      <p:sp>
        <p:nvSpPr>
          <p:cNvPr id="5" name="Footer Placeholder 4">
            <a:extLst>
              <a:ext uri="{FF2B5EF4-FFF2-40B4-BE49-F238E27FC236}">
                <a16:creationId xmlns:a16="http://schemas.microsoft.com/office/drawing/2014/main" id="{5AAA84ED-4284-E8C0-FB8A-479CE3038D4B}"/>
              </a:ext>
            </a:extLst>
          </p:cNvPr>
          <p:cNvSpPr>
            <a:spLocks noGrp="1"/>
          </p:cNvSpPr>
          <p:nvPr>
            <p:ph type="ftr" idx="4"/>
          </p:nvPr>
        </p:nvSpPr>
        <p:spPr/>
        <p:txBody>
          <a:bodyPr/>
          <a:lstStyle/>
          <a:p>
            <a:r>
              <a:rPr lang="en-US" sz="1200">
                <a:solidFill>
                  <a:schemeClr val="bg1"/>
                </a:solidFill>
              </a:rPr>
              <a:t>Luis Fernando Rodriguez Gutierrez</a:t>
            </a:r>
          </a:p>
          <a:p>
            <a:r>
              <a:rPr lang="en-US" sz="1200">
                <a:solidFill>
                  <a:schemeClr val="bg1"/>
                </a:solidFill>
              </a:rPr>
              <a:t>FH Dortmund, 2025, Master ESE</a:t>
            </a:r>
            <a:endParaRPr lang="en-US" sz="1200" dirty="0">
              <a:solidFill>
                <a:schemeClr val="bg1"/>
              </a:solidFill>
            </a:endParaRPr>
          </a:p>
        </p:txBody>
      </p:sp>
      <p:sp>
        <p:nvSpPr>
          <p:cNvPr id="6" name="Slide Number Placeholder 5">
            <a:extLst>
              <a:ext uri="{FF2B5EF4-FFF2-40B4-BE49-F238E27FC236}">
                <a16:creationId xmlns:a16="http://schemas.microsoft.com/office/drawing/2014/main" id="{678001DD-5EB0-9F24-FD88-07BB76347414}"/>
              </a:ext>
            </a:extLst>
          </p:cNvPr>
          <p:cNvSpPr>
            <a:spLocks noGrp="1"/>
          </p:cNvSpPr>
          <p:nvPr>
            <p:ph type="sldNum" idx="5"/>
          </p:nvPr>
        </p:nvSpPr>
        <p:spPr/>
        <p:txBody>
          <a:bodyPr/>
          <a:lstStyle/>
          <a:p>
            <a:fld id="{CBD1E90E-ED2F-461A-B531-940F592942CB}" type="slidenum">
              <a:rPr lang="en-US" smtClean="0"/>
              <a:t>6</a:t>
            </a:fld>
            <a:endParaRPr lang="en-US"/>
          </a:p>
        </p:txBody>
      </p:sp>
      <p:sp>
        <p:nvSpPr>
          <p:cNvPr id="7" name="TextBox 6">
            <a:extLst>
              <a:ext uri="{FF2B5EF4-FFF2-40B4-BE49-F238E27FC236}">
                <a16:creationId xmlns:a16="http://schemas.microsoft.com/office/drawing/2014/main" id="{D044DD6C-5436-AD49-2670-70C3457A9F99}"/>
              </a:ext>
            </a:extLst>
          </p:cNvPr>
          <p:cNvSpPr txBox="1"/>
          <p:nvPr/>
        </p:nvSpPr>
        <p:spPr>
          <a:xfrm>
            <a:off x="377641" y="4840401"/>
            <a:ext cx="2901600" cy="461665"/>
          </a:xfrm>
          <a:prstGeom prst="rect">
            <a:avLst/>
          </a:prstGeom>
          <a:noFill/>
        </p:spPr>
        <p:txBody>
          <a:bodyPr wrap="square" rtlCol="0">
            <a:spAutoFit/>
          </a:bodyPr>
          <a:lstStyle/>
          <a:p>
            <a:r>
              <a:rPr lang="en-US" sz="1200" dirty="0"/>
              <a:t>Fig 6, Inertial Measurement Unit</a:t>
            </a:r>
          </a:p>
          <a:p>
            <a:r>
              <a:rPr lang="en-US" sz="1200" dirty="0"/>
              <a:t>3D model.</a:t>
            </a:r>
          </a:p>
        </p:txBody>
      </p:sp>
      <p:sp>
        <p:nvSpPr>
          <p:cNvPr id="8" name="TextBox 7">
            <a:extLst>
              <a:ext uri="{FF2B5EF4-FFF2-40B4-BE49-F238E27FC236}">
                <a16:creationId xmlns:a16="http://schemas.microsoft.com/office/drawing/2014/main" id="{1B8E66F0-958C-29A2-2BF2-457DDDE2C5E3}"/>
              </a:ext>
            </a:extLst>
          </p:cNvPr>
          <p:cNvSpPr txBox="1"/>
          <p:nvPr/>
        </p:nvSpPr>
        <p:spPr>
          <a:xfrm>
            <a:off x="3279240" y="4816993"/>
            <a:ext cx="4007615" cy="461665"/>
          </a:xfrm>
          <a:prstGeom prst="rect">
            <a:avLst/>
          </a:prstGeom>
          <a:noFill/>
        </p:spPr>
        <p:txBody>
          <a:bodyPr wrap="square" rtlCol="0">
            <a:spAutoFit/>
          </a:bodyPr>
          <a:lstStyle/>
          <a:p>
            <a:r>
              <a:rPr lang="en-US" sz="1200" dirty="0"/>
              <a:t>Fig 7, </a:t>
            </a:r>
            <a:r>
              <a:rPr lang="en-US" sz="1200" dirty="0" err="1"/>
              <a:t>mmWave</a:t>
            </a:r>
            <a:r>
              <a:rPr lang="en-US" sz="1200" dirty="0"/>
              <a:t> IWR6843 AOP</a:t>
            </a:r>
          </a:p>
          <a:p>
            <a:r>
              <a:rPr lang="en-US" sz="1200" dirty="0"/>
              <a:t>3D model.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4880" cy="1324800"/>
          </a:xfrm>
          <a:prstGeom prst="rect">
            <a:avLst/>
          </a:prstGeom>
          <a:noFill/>
          <a:ln w="0">
            <a:noFill/>
          </a:ln>
        </p:spPr>
        <p:txBody>
          <a:bodyPr lIns="91440" tIns="45720" rIns="91440" bIns="45720" anchor="ctr">
            <a:noAutofit/>
          </a:bodyPr>
          <a:lstStyle/>
          <a:p>
            <a:pPr indent="0" defTabSz="914400">
              <a:lnSpc>
                <a:spcPct val="90000"/>
              </a:lnSpc>
              <a:buNone/>
              <a:tabLst>
                <a:tab pos="0" algn="l"/>
              </a:tabLst>
            </a:pPr>
            <a:r>
              <a:rPr lang="en-US" sz="4400" b="0" strike="noStrike" spc="-1" dirty="0">
                <a:solidFill>
                  <a:schemeClr val="dk1"/>
                </a:solidFill>
                <a:latin typeface="Aptos Display"/>
              </a:rPr>
              <a:t>Hardware Setup</a:t>
            </a:r>
            <a:br>
              <a:rPr sz="4400" dirty="0"/>
            </a:br>
            <a:r>
              <a:rPr lang="en-US" sz="2800" b="0" i="1" strike="noStrike" spc="-1" dirty="0">
                <a:solidFill>
                  <a:schemeClr val="dk1"/>
                </a:solidFill>
                <a:latin typeface="Aptos Display"/>
              </a:rPr>
              <a:t>MTi-710</a:t>
            </a:r>
            <a:endParaRPr lang="en-DE" sz="2800" b="0" strike="noStrike" spc="-1" dirty="0">
              <a:solidFill>
                <a:schemeClr val="dk1"/>
              </a:solidFill>
              <a:latin typeface="Aptos"/>
            </a:endParaRPr>
          </a:p>
        </p:txBody>
      </p:sp>
      <p:pic>
        <p:nvPicPr>
          <p:cNvPr id="54" name="Content Placeholder 7" descr="A device with text on it&#10;&#10;AI-generated content may be incorrect."/>
          <p:cNvPicPr/>
          <p:nvPr/>
        </p:nvPicPr>
        <p:blipFill>
          <a:blip r:embed="rId2"/>
          <a:stretch/>
        </p:blipFill>
        <p:spPr>
          <a:xfrm>
            <a:off x="6755579" y="483959"/>
            <a:ext cx="4597381" cy="3176881"/>
          </a:xfrm>
          <a:prstGeom prst="rect">
            <a:avLst/>
          </a:prstGeom>
          <a:ln w="0">
            <a:noFill/>
          </a:ln>
        </p:spPr>
      </p:pic>
      <p:sp>
        <p:nvSpPr>
          <p:cNvPr id="55" name="TextBox 103"/>
          <p:cNvSpPr/>
          <p:nvPr/>
        </p:nvSpPr>
        <p:spPr>
          <a:xfrm>
            <a:off x="838080" y="1871280"/>
            <a:ext cx="5028840" cy="2514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1800" b="0" strike="noStrike" spc="-1" dirty="0">
                <a:solidFill>
                  <a:srgbClr val="000000"/>
                </a:solidFill>
                <a:latin typeface="Arial"/>
                <a:ea typeface="Noto Sans CJK SC"/>
              </a:rPr>
              <a:t>The integration of the IMU was an interesting one. As the nature of the IMU is to measure the inertia and rotation, the mounting of this sensor is crucial. Depending on the position a post-processing needs to be done to ensure accurate measurements or place it in an “ideal” position. For this vehicle, the ideal place was found, however it needed a unique mount for the vehicle. </a:t>
            </a:r>
            <a:endParaRPr lang="en-US" sz="1800" b="0" strike="noStrike" spc="-1" dirty="0">
              <a:solidFill>
                <a:srgbClr val="000000"/>
              </a:solidFill>
              <a:latin typeface="Arial"/>
            </a:endParaRPr>
          </a:p>
        </p:txBody>
      </p:sp>
      <p:pic>
        <p:nvPicPr>
          <p:cNvPr id="56" name="Picture 104"/>
          <p:cNvPicPr/>
          <p:nvPr/>
        </p:nvPicPr>
        <p:blipFill>
          <a:blip r:embed="rId3">
            <a:lum contrast="20000"/>
            <a:alphaModFix amt="40000"/>
          </a:blip>
          <a:srcRect l="2102" t="5037" r="18041" b="16943"/>
          <a:stretch/>
        </p:blipFill>
        <p:spPr>
          <a:xfrm>
            <a:off x="7302937" y="3810838"/>
            <a:ext cx="3711600" cy="2285640"/>
          </a:xfrm>
          <a:prstGeom prst="rect">
            <a:avLst/>
          </a:prstGeom>
          <a:ln w="0">
            <a:noFill/>
          </a:ln>
        </p:spPr>
      </p:pic>
      <p:pic>
        <p:nvPicPr>
          <p:cNvPr id="57" name="Picture 105"/>
          <p:cNvPicPr/>
          <p:nvPr/>
        </p:nvPicPr>
        <p:blipFill>
          <a:blip r:embed="rId3"/>
          <a:srcRect l="35776" t="44031" r="39628" b="24751"/>
          <a:stretch/>
        </p:blipFill>
        <p:spPr>
          <a:xfrm>
            <a:off x="8868937" y="4953838"/>
            <a:ext cx="1142280" cy="913680"/>
          </a:xfrm>
          <a:prstGeom prst="rect">
            <a:avLst/>
          </a:prstGeom>
          <a:ln w="0">
            <a:noFill/>
          </a:ln>
        </p:spPr>
      </p:pic>
      <p:sp>
        <p:nvSpPr>
          <p:cNvPr id="6" name="Footer Placeholder 5">
            <a:extLst>
              <a:ext uri="{FF2B5EF4-FFF2-40B4-BE49-F238E27FC236}">
                <a16:creationId xmlns:a16="http://schemas.microsoft.com/office/drawing/2014/main" id="{883CB223-8B75-D829-0FE5-3305978F7BAC}"/>
              </a:ext>
            </a:extLst>
          </p:cNvPr>
          <p:cNvSpPr>
            <a:spLocks noGrp="1"/>
          </p:cNvSpPr>
          <p:nvPr>
            <p:ph type="ftr" idx="4"/>
          </p:nvPr>
        </p:nvSpPr>
        <p:spPr/>
        <p:txBody>
          <a:bodyPr/>
          <a:lstStyle/>
          <a:p>
            <a:r>
              <a:rPr lang="en-US" sz="1200">
                <a:solidFill>
                  <a:schemeClr val="bg1"/>
                </a:solidFill>
              </a:rPr>
              <a:t>Luis Fernando Rodriguez Gutierrez</a:t>
            </a:r>
          </a:p>
          <a:p>
            <a:r>
              <a:rPr lang="en-US" sz="1200">
                <a:solidFill>
                  <a:schemeClr val="bg1"/>
                </a:solidFill>
              </a:rPr>
              <a:t>FH Dortmund, 2025, Master ESE</a:t>
            </a:r>
            <a:endParaRPr lang="en-US" sz="1200" dirty="0">
              <a:solidFill>
                <a:schemeClr val="bg1"/>
              </a:solidFill>
            </a:endParaRPr>
          </a:p>
        </p:txBody>
      </p:sp>
      <p:sp>
        <p:nvSpPr>
          <p:cNvPr id="7" name="Slide Number Placeholder 6">
            <a:extLst>
              <a:ext uri="{FF2B5EF4-FFF2-40B4-BE49-F238E27FC236}">
                <a16:creationId xmlns:a16="http://schemas.microsoft.com/office/drawing/2014/main" id="{91874AF1-5C41-8D01-5486-426DAFCF2A07}"/>
              </a:ext>
            </a:extLst>
          </p:cNvPr>
          <p:cNvSpPr>
            <a:spLocks noGrp="1"/>
          </p:cNvSpPr>
          <p:nvPr>
            <p:ph type="sldNum" idx="5"/>
          </p:nvPr>
        </p:nvSpPr>
        <p:spPr/>
        <p:txBody>
          <a:bodyPr/>
          <a:lstStyle/>
          <a:p>
            <a:fld id="{CBD1E90E-ED2F-461A-B531-940F592942CB}" type="slidenum">
              <a:rPr lang="en-US" smtClean="0"/>
              <a:t>7</a:t>
            </a:fld>
            <a:endParaRPr lang="en-US"/>
          </a:p>
        </p:txBody>
      </p:sp>
      <p:sp>
        <p:nvSpPr>
          <p:cNvPr id="8" name="TextBox 7">
            <a:extLst>
              <a:ext uri="{FF2B5EF4-FFF2-40B4-BE49-F238E27FC236}">
                <a16:creationId xmlns:a16="http://schemas.microsoft.com/office/drawing/2014/main" id="{5357F8B8-0327-8748-44E6-35A737883C9B}"/>
              </a:ext>
            </a:extLst>
          </p:cNvPr>
          <p:cNvSpPr txBox="1"/>
          <p:nvPr/>
        </p:nvSpPr>
        <p:spPr>
          <a:xfrm>
            <a:off x="7302937" y="3529948"/>
            <a:ext cx="4007615" cy="276999"/>
          </a:xfrm>
          <a:prstGeom prst="rect">
            <a:avLst/>
          </a:prstGeom>
          <a:noFill/>
        </p:spPr>
        <p:txBody>
          <a:bodyPr wrap="square" rtlCol="0">
            <a:spAutoFit/>
          </a:bodyPr>
          <a:lstStyle/>
          <a:p>
            <a:r>
              <a:rPr lang="en-US" sz="1200" dirty="0"/>
              <a:t>Fig 8, IMU mounting system visualization.</a:t>
            </a:r>
          </a:p>
        </p:txBody>
      </p:sp>
      <p:sp>
        <p:nvSpPr>
          <p:cNvPr id="9" name="TextBox 8">
            <a:extLst>
              <a:ext uri="{FF2B5EF4-FFF2-40B4-BE49-F238E27FC236}">
                <a16:creationId xmlns:a16="http://schemas.microsoft.com/office/drawing/2014/main" id="{CD6A4E76-4319-05A7-DE55-ECCF9B914263}"/>
              </a:ext>
            </a:extLst>
          </p:cNvPr>
          <p:cNvSpPr txBox="1"/>
          <p:nvPr/>
        </p:nvSpPr>
        <p:spPr>
          <a:xfrm>
            <a:off x="7302937" y="6071740"/>
            <a:ext cx="4007615" cy="276999"/>
          </a:xfrm>
          <a:prstGeom prst="rect">
            <a:avLst/>
          </a:prstGeom>
          <a:noFill/>
        </p:spPr>
        <p:txBody>
          <a:bodyPr wrap="square" rtlCol="0">
            <a:spAutoFit/>
          </a:bodyPr>
          <a:lstStyle/>
          <a:p>
            <a:r>
              <a:rPr lang="en-US" sz="1200" dirty="0"/>
              <a:t>Fig 9, IMU mounted in the test vehicle.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PlaceHolder 1"/>
          <p:cNvSpPr>
            <a:spLocks noGrp="1"/>
          </p:cNvSpPr>
          <p:nvPr>
            <p:ph type="title"/>
          </p:nvPr>
        </p:nvSpPr>
        <p:spPr>
          <a:xfrm>
            <a:off x="838080" y="365040"/>
            <a:ext cx="10514880" cy="1324800"/>
          </a:xfrm>
          <a:prstGeom prst="rect">
            <a:avLst/>
          </a:prstGeom>
          <a:noFill/>
          <a:ln w="0">
            <a:noFill/>
          </a:ln>
        </p:spPr>
        <p:txBody>
          <a:bodyPr lIns="91440" tIns="45720" rIns="91440" bIns="45720" anchor="ctr">
            <a:noAutofit/>
          </a:bodyPr>
          <a:lstStyle/>
          <a:p>
            <a:pPr indent="0" defTabSz="914400">
              <a:lnSpc>
                <a:spcPct val="90000"/>
              </a:lnSpc>
              <a:buNone/>
              <a:tabLst>
                <a:tab pos="0" algn="l"/>
              </a:tabLst>
            </a:pPr>
            <a:r>
              <a:rPr lang="en-US" sz="4400" b="0" strike="noStrike" spc="-1" dirty="0">
                <a:solidFill>
                  <a:schemeClr val="dk1"/>
                </a:solidFill>
                <a:latin typeface="Aptos Display"/>
              </a:rPr>
              <a:t>Hardware Setup</a:t>
            </a:r>
            <a:br>
              <a:rPr sz="4400" dirty="0"/>
            </a:br>
            <a:r>
              <a:rPr lang="en-US" sz="2800" b="0" i="1" strike="noStrike" spc="-1" dirty="0">
                <a:solidFill>
                  <a:schemeClr val="dk1"/>
                </a:solidFill>
                <a:latin typeface="Aptos Display"/>
              </a:rPr>
              <a:t>IWR6843AOP</a:t>
            </a:r>
            <a:endParaRPr lang="en-DE" sz="2800" b="0" strike="noStrike" spc="-1" dirty="0">
              <a:solidFill>
                <a:schemeClr val="dk1"/>
              </a:solidFill>
              <a:latin typeface="Aptos"/>
            </a:endParaRPr>
          </a:p>
        </p:txBody>
      </p:sp>
      <p:pic>
        <p:nvPicPr>
          <p:cNvPr id="59" name="Content Placeholder 13" descr="A graph of a vehicle front&#10;&#10;AI-generated content may be incorrect."/>
          <p:cNvPicPr/>
          <p:nvPr/>
        </p:nvPicPr>
        <p:blipFill>
          <a:blip r:embed="rId2"/>
          <a:stretch/>
        </p:blipFill>
        <p:spPr>
          <a:xfrm>
            <a:off x="838080" y="1690560"/>
            <a:ext cx="4351680" cy="3510720"/>
          </a:xfrm>
          <a:prstGeom prst="rect">
            <a:avLst/>
          </a:prstGeom>
          <a:ln w="0">
            <a:noFill/>
          </a:ln>
        </p:spPr>
      </p:pic>
      <p:pic>
        <p:nvPicPr>
          <p:cNvPr id="60" name="Graphic 6"/>
          <p:cNvPicPr/>
          <p:nvPr/>
        </p:nvPicPr>
        <p:blipFill>
          <a:blip r:embed="rId3">
            <a:extLst>
              <a:ext uri="{96DAC541-7B7A-43D3-8B79-37D633B846F1}">
                <asvg:svgBlip xmlns:asvg="http://schemas.microsoft.com/office/drawing/2016/SVG/main" r:embed="rId4"/>
              </a:ext>
            </a:extLst>
          </a:blip>
          <a:stretch/>
        </p:blipFill>
        <p:spPr>
          <a:xfrm>
            <a:off x="6264186" y="1561502"/>
            <a:ext cx="4351680" cy="1764490"/>
          </a:xfrm>
          <a:prstGeom prst="rect">
            <a:avLst/>
          </a:prstGeom>
          <a:ln w="0">
            <a:noFill/>
          </a:ln>
        </p:spPr>
      </p:pic>
      <p:pic>
        <p:nvPicPr>
          <p:cNvPr id="61" name="Graphic 8"/>
          <p:cNvPicPr/>
          <p:nvPr/>
        </p:nvPicPr>
        <p:blipFill>
          <a:blip r:embed="rId5">
            <a:extLst>
              <a:ext uri="{96DAC541-7B7A-43D3-8B79-37D633B846F1}">
                <asvg:svgBlip xmlns:asvg="http://schemas.microsoft.com/office/drawing/2016/SVG/main" r:embed="rId6"/>
              </a:ext>
            </a:extLst>
          </a:blip>
          <a:stretch/>
        </p:blipFill>
        <p:spPr>
          <a:xfrm>
            <a:off x="6264186" y="3647702"/>
            <a:ext cx="4351680" cy="1764490"/>
          </a:xfrm>
          <a:prstGeom prst="rect">
            <a:avLst/>
          </a:prstGeom>
          <a:ln w="0">
            <a:noFill/>
          </a:ln>
        </p:spPr>
      </p:pic>
      <p:sp>
        <p:nvSpPr>
          <p:cNvPr id="5" name="Footer Placeholder 4">
            <a:extLst>
              <a:ext uri="{FF2B5EF4-FFF2-40B4-BE49-F238E27FC236}">
                <a16:creationId xmlns:a16="http://schemas.microsoft.com/office/drawing/2014/main" id="{F0557C21-3E0F-F42B-6962-5D5664AD0AC4}"/>
              </a:ext>
            </a:extLst>
          </p:cNvPr>
          <p:cNvSpPr>
            <a:spLocks noGrp="1"/>
          </p:cNvSpPr>
          <p:nvPr>
            <p:ph type="ftr" idx="4"/>
          </p:nvPr>
        </p:nvSpPr>
        <p:spPr/>
        <p:txBody>
          <a:bodyPr/>
          <a:lstStyle/>
          <a:p>
            <a:r>
              <a:rPr lang="en-US" sz="1200">
                <a:solidFill>
                  <a:schemeClr val="bg1"/>
                </a:solidFill>
              </a:rPr>
              <a:t>Luis Fernando Rodriguez Gutierrez</a:t>
            </a:r>
          </a:p>
          <a:p>
            <a:r>
              <a:rPr lang="en-US" sz="1200">
                <a:solidFill>
                  <a:schemeClr val="bg1"/>
                </a:solidFill>
              </a:rPr>
              <a:t>FH Dortmund, 2025, Master ESE</a:t>
            </a:r>
            <a:endParaRPr lang="en-US" sz="1200" dirty="0">
              <a:solidFill>
                <a:schemeClr val="bg1"/>
              </a:solidFill>
            </a:endParaRPr>
          </a:p>
        </p:txBody>
      </p:sp>
      <p:sp>
        <p:nvSpPr>
          <p:cNvPr id="6" name="Slide Number Placeholder 5">
            <a:extLst>
              <a:ext uri="{FF2B5EF4-FFF2-40B4-BE49-F238E27FC236}">
                <a16:creationId xmlns:a16="http://schemas.microsoft.com/office/drawing/2014/main" id="{5B67CD1E-34E3-4AEB-0ACD-1C53BC53950B}"/>
              </a:ext>
            </a:extLst>
          </p:cNvPr>
          <p:cNvSpPr>
            <a:spLocks noGrp="1"/>
          </p:cNvSpPr>
          <p:nvPr>
            <p:ph type="sldNum" idx="5"/>
          </p:nvPr>
        </p:nvSpPr>
        <p:spPr/>
        <p:txBody>
          <a:bodyPr/>
          <a:lstStyle/>
          <a:p>
            <a:fld id="{CBD1E90E-ED2F-461A-B531-940F592942CB}" type="slidenum">
              <a:rPr lang="en-US" smtClean="0"/>
              <a:t>8</a:t>
            </a:fld>
            <a:endParaRPr lang="en-US"/>
          </a:p>
        </p:txBody>
      </p:sp>
      <p:sp>
        <p:nvSpPr>
          <p:cNvPr id="7" name="TextBox 6">
            <a:extLst>
              <a:ext uri="{FF2B5EF4-FFF2-40B4-BE49-F238E27FC236}">
                <a16:creationId xmlns:a16="http://schemas.microsoft.com/office/drawing/2014/main" id="{134A8C5E-3275-6D44-06F5-61FB3EF44196}"/>
              </a:ext>
            </a:extLst>
          </p:cNvPr>
          <p:cNvSpPr txBox="1"/>
          <p:nvPr/>
        </p:nvSpPr>
        <p:spPr>
          <a:xfrm>
            <a:off x="1182145" y="5273692"/>
            <a:ext cx="4007615" cy="461665"/>
          </a:xfrm>
          <a:prstGeom prst="rect">
            <a:avLst/>
          </a:prstGeom>
          <a:noFill/>
        </p:spPr>
        <p:txBody>
          <a:bodyPr wrap="square" rtlCol="0">
            <a:spAutoFit/>
          </a:bodyPr>
          <a:lstStyle/>
          <a:p>
            <a:r>
              <a:rPr lang="en-US" sz="1200" dirty="0"/>
              <a:t>Fig 10, </a:t>
            </a:r>
            <a:r>
              <a:rPr lang="en-US" sz="1200" dirty="0" err="1"/>
              <a:t>mmWave</a:t>
            </a:r>
            <a:r>
              <a:rPr lang="en-US" sz="1200" dirty="0"/>
              <a:t> sensors mounting orientation</a:t>
            </a:r>
          </a:p>
          <a:p>
            <a:r>
              <a:rPr lang="en-US" sz="1200" dirty="0"/>
              <a:t>simulation.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PlaceHolder 1"/>
          <p:cNvSpPr>
            <a:spLocks noGrp="1"/>
          </p:cNvSpPr>
          <p:nvPr>
            <p:ph type="title"/>
          </p:nvPr>
        </p:nvSpPr>
        <p:spPr>
          <a:xfrm>
            <a:off x="838080" y="365040"/>
            <a:ext cx="10514880" cy="1324800"/>
          </a:xfrm>
          <a:prstGeom prst="rect">
            <a:avLst/>
          </a:prstGeom>
          <a:noFill/>
          <a:ln w="0">
            <a:noFill/>
          </a:ln>
        </p:spPr>
        <p:txBody>
          <a:bodyPr lIns="0" tIns="0" rIns="0" bIns="0" anchor="ctr">
            <a:noAutofit/>
          </a:bodyPr>
          <a:lstStyle/>
          <a:p>
            <a:pPr indent="0" defTabSz="914400">
              <a:lnSpc>
                <a:spcPct val="90000"/>
              </a:lnSpc>
              <a:buNone/>
            </a:pPr>
            <a:r>
              <a:rPr lang="en-US" sz="4400" b="0" strike="noStrike" spc="-1" dirty="0">
                <a:solidFill>
                  <a:schemeClr val="dk1"/>
                </a:solidFill>
                <a:latin typeface="Aptos Display"/>
              </a:rPr>
              <a:t>Hardware Setup</a:t>
            </a:r>
            <a:br>
              <a:rPr sz="4400" dirty="0"/>
            </a:br>
            <a:r>
              <a:rPr lang="en-US" sz="2800" b="0" i="1" strike="noStrike" spc="-1" dirty="0">
                <a:solidFill>
                  <a:schemeClr val="dk1"/>
                </a:solidFill>
                <a:latin typeface="Aptos Display"/>
              </a:rPr>
              <a:t>IWR6843AOP</a:t>
            </a:r>
            <a:endParaRPr lang="en-DE" sz="2800" b="0" strike="noStrike" spc="-1" dirty="0">
              <a:solidFill>
                <a:schemeClr val="dk1"/>
              </a:solidFill>
              <a:latin typeface="Aptos"/>
            </a:endParaRPr>
          </a:p>
        </p:txBody>
      </p:sp>
      <p:pic>
        <p:nvPicPr>
          <p:cNvPr id="63" name="Content Placeholder 9"/>
          <p:cNvPicPr/>
          <p:nvPr/>
        </p:nvPicPr>
        <p:blipFill>
          <a:blip r:embed="rId2">
            <a:extLst>
              <a:ext uri="{96DAC541-7B7A-43D3-8B79-37D633B846F1}">
                <asvg:svgBlip xmlns:asvg="http://schemas.microsoft.com/office/drawing/2016/SVG/main" r:embed="rId3"/>
              </a:ext>
            </a:extLst>
          </a:blip>
          <a:stretch/>
        </p:blipFill>
        <p:spPr>
          <a:xfrm>
            <a:off x="838080" y="2405160"/>
            <a:ext cx="5130360" cy="3192120"/>
          </a:xfrm>
          <a:prstGeom prst="rect">
            <a:avLst/>
          </a:prstGeom>
          <a:ln w="0">
            <a:noFill/>
          </a:ln>
        </p:spPr>
      </p:pic>
      <p:sp>
        <p:nvSpPr>
          <p:cNvPr id="64" name="PlaceHolder 2"/>
          <p:cNvSpPr>
            <a:spLocks noGrp="1"/>
          </p:cNvSpPr>
          <p:nvPr>
            <p:ph/>
          </p:nvPr>
        </p:nvSpPr>
        <p:spPr>
          <a:xfrm>
            <a:off x="6597989" y="1385100"/>
            <a:ext cx="5130720" cy="2040120"/>
          </a:xfrm>
          <a:prstGeom prst="rect">
            <a:avLst/>
          </a:prstGeom>
          <a:noFill/>
          <a:ln w="0">
            <a:noFill/>
          </a:ln>
        </p:spPr>
        <p:txBody>
          <a:bodyPr lIns="0" tIns="0" rIns="0" bIns="0" anchor="t">
            <a:noAutofit/>
          </a:bodyPr>
          <a:lstStyle/>
          <a:p>
            <a:pPr indent="0" defTabSz="914400">
              <a:lnSpc>
                <a:spcPct val="100000"/>
              </a:lnSpc>
              <a:buNone/>
              <a:tabLst>
                <a:tab pos="0" algn="l"/>
              </a:tabLst>
            </a:pPr>
            <a:r>
              <a:rPr lang="en-US" sz="2000" b="0" strike="noStrike" spc="-1" dirty="0">
                <a:solidFill>
                  <a:schemeClr val="dk1"/>
                </a:solidFill>
                <a:latin typeface="Aptos"/>
              </a:rPr>
              <a:t>The radar modules were mounted with a 58 cm baseline along the vehicle’s X-axis to maximize the field of view.</a:t>
            </a:r>
            <a:endParaRPr lang="en-DE" sz="2000" b="0" strike="noStrike" spc="-1" dirty="0">
              <a:solidFill>
                <a:schemeClr val="dk1"/>
              </a:solidFill>
              <a:latin typeface="Aptos"/>
            </a:endParaRPr>
          </a:p>
          <a:p>
            <a:pPr indent="0" defTabSz="914400">
              <a:lnSpc>
                <a:spcPct val="100000"/>
              </a:lnSpc>
              <a:buNone/>
              <a:tabLst>
                <a:tab pos="0" algn="l"/>
              </a:tabLst>
            </a:pPr>
            <a:r>
              <a:rPr lang="en-US" sz="2000" b="0" strike="noStrike" spc="-1" dirty="0">
                <a:solidFill>
                  <a:schemeClr val="dk1"/>
                </a:solidFill>
                <a:latin typeface="Aptos"/>
              </a:rPr>
              <a:t>Each sensor was tilted 15</a:t>
            </a:r>
            <a:r>
              <a:rPr lang="en-DE" sz="2000" b="0" strike="noStrike" spc="-1" dirty="0">
                <a:solidFill>
                  <a:schemeClr val="dk1"/>
                </a:solidFill>
                <a:latin typeface="Aptos"/>
              </a:rPr>
              <a:t>°</a:t>
            </a:r>
            <a:r>
              <a:rPr lang="en-US" sz="2000" b="0" strike="noStrike" spc="-1" dirty="0">
                <a:solidFill>
                  <a:schemeClr val="dk1"/>
                </a:solidFill>
                <a:latin typeface="Aptos"/>
              </a:rPr>
              <a:t> upward to avoid as much clutter as possible from the ground and rotated outward 30</a:t>
            </a:r>
            <a:r>
              <a:rPr lang="en-DE" sz="2000" b="0" strike="noStrike" spc="-1" dirty="0">
                <a:solidFill>
                  <a:schemeClr val="dk1"/>
                </a:solidFill>
                <a:latin typeface="Aptos"/>
              </a:rPr>
              <a:t>°</a:t>
            </a:r>
            <a:r>
              <a:rPr lang="en-US" sz="2000" b="0" strike="noStrike" spc="-1" dirty="0">
                <a:solidFill>
                  <a:schemeClr val="dk1"/>
                </a:solidFill>
                <a:latin typeface="Aptos"/>
              </a:rPr>
              <a:t> to expand the azimuth coverage.</a:t>
            </a:r>
            <a:endParaRPr lang="en-DE" sz="2000" b="0" strike="noStrike" spc="-1" dirty="0">
              <a:solidFill>
                <a:schemeClr val="dk1"/>
              </a:solidFill>
              <a:latin typeface="Aptos"/>
            </a:endParaRPr>
          </a:p>
        </p:txBody>
      </p:sp>
      <p:pic>
        <p:nvPicPr>
          <p:cNvPr id="65" name="Picture 20" descr="A close up of a device&#10;&#10;AI-generated content may be incorrect."/>
          <p:cNvPicPr/>
          <p:nvPr/>
        </p:nvPicPr>
        <p:blipFill>
          <a:blip r:embed="rId4"/>
          <a:srcRect l="17256" t="8338" r="12859" b="21058"/>
          <a:stretch/>
        </p:blipFill>
        <p:spPr>
          <a:xfrm>
            <a:off x="6597989" y="3744810"/>
            <a:ext cx="2804760" cy="2292120"/>
          </a:xfrm>
          <a:prstGeom prst="rect">
            <a:avLst/>
          </a:prstGeom>
          <a:ln w="0">
            <a:noFill/>
          </a:ln>
        </p:spPr>
      </p:pic>
      <p:sp>
        <p:nvSpPr>
          <p:cNvPr id="5" name="Footer Placeholder 4">
            <a:extLst>
              <a:ext uri="{FF2B5EF4-FFF2-40B4-BE49-F238E27FC236}">
                <a16:creationId xmlns:a16="http://schemas.microsoft.com/office/drawing/2014/main" id="{4A0FFB64-89EC-927D-CBCF-945781AEB584}"/>
              </a:ext>
            </a:extLst>
          </p:cNvPr>
          <p:cNvSpPr>
            <a:spLocks noGrp="1"/>
          </p:cNvSpPr>
          <p:nvPr>
            <p:ph type="ftr" idx="7"/>
          </p:nvPr>
        </p:nvSpPr>
        <p:spPr/>
        <p:txBody>
          <a:bodyPr/>
          <a:lstStyle/>
          <a:p>
            <a:r>
              <a:rPr lang="en-US" sz="1200">
                <a:solidFill>
                  <a:schemeClr val="bg1"/>
                </a:solidFill>
              </a:rPr>
              <a:t>Luis Fernando Rodriguez Gutierrez</a:t>
            </a:r>
          </a:p>
          <a:p>
            <a:r>
              <a:rPr lang="en-US" sz="1200">
                <a:solidFill>
                  <a:schemeClr val="bg1"/>
                </a:solidFill>
              </a:rPr>
              <a:t>FH Dortmund, 2025, Master ESE</a:t>
            </a:r>
            <a:endParaRPr lang="en-US" sz="1200" dirty="0">
              <a:solidFill>
                <a:schemeClr val="bg1"/>
              </a:solidFill>
            </a:endParaRPr>
          </a:p>
        </p:txBody>
      </p:sp>
      <p:sp>
        <p:nvSpPr>
          <p:cNvPr id="6" name="Slide Number Placeholder 5">
            <a:extLst>
              <a:ext uri="{FF2B5EF4-FFF2-40B4-BE49-F238E27FC236}">
                <a16:creationId xmlns:a16="http://schemas.microsoft.com/office/drawing/2014/main" id="{84F1C227-361F-98DA-4485-31A1047F6427}"/>
              </a:ext>
            </a:extLst>
          </p:cNvPr>
          <p:cNvSpPr>
            <a:spLocks noGrp="1"/>
          </p:cNvSpPr>
          <p:nvPr>
            <p:ph type="sldNum" idx="8"/>
          </p:nvPr>
        </p:nvSpPr>
        <p:spPr/>
        <p:txBody>
          <a:bodyPr/>
          <a:lstStyle/>
          <a:p>
            <a:fld id="{00165D31-C93C-4278-ABE7-88C88C3DED27}" type="slidenum">
              <a:rPr lang="en-US" smtClean="0"/>
              <a:t>9</a:t>
            </a:fld>
            <a:endParaRPr lang="en-US"/>
          </a:p>
        </p:txBody>
      </p:sp>
      <p:sp>
        <p:nvSpPr>
          <p:cNvPr id="8" name="TextBox 7">
            <a:extLst>
              <a:ext uri="{FF2B5EF4-FFF2-40B4-BE49-F238E27FC236}">
                <a16:creationId xmlns:a16="http://schemas.microsoft.com/office/drawing/2014/main" id="{6FEB536B-3215-3230-6B68-C5E5E6477DBE}"/>
              </a:ext>
            </a:extLst>
          </p:cNvPr>
          <p:cNvSpPr txBox="1"/>
          <p:nvPr/>
        </p:nvSpPr>
        <p:spPr>
          <a:xfrm>
            <a:off x="838080" y="5631469"/>
            <a:ext cx="4007615" cy="461665"/>
          </a:xfrm>
          <a:prstGeom prst="rect">
            <a:avLst/>
          </a:prstGeom>
          <a:noFill/>
        </p:spPr>
        <p:txBody>
          <a:bodyPr wrap="square" rtlCol="0">
            <a:spAutoFit/>
          </a:bodyPr>
          <a:lstStyle/>
          <a:p>
            <a:r>
              <a:rPr lang="en-US" sz="1200" dirty="0"/>
              <a:t>Fig 7, </a:t>
            </a:r>
            <a:r>
              <a:rPr lang="en-US" sz="1200" dirty="0" err="1"/>
              <a:t>mmWave</a:t>
            </a:r>
            <a:r>
              <a:rPr lang="en-US" sz="1200" dirty="0"/>
              <a:t> IWR6843 AOP</a:t>
            </a:r>
          </a:p>
          <a:p>
            <a:r>
              <a:rPr lang="en-US" sz="1200" dirty="0"/>
              <a:t>3D model.</a:t>
            </a:r>
          </a:p>
        </p:txBody>
      </p:sp>
      <p:sp>
        <p:nvSpPr>
          <p:cNvPr id="9" name="TextBox 8">
            <a:extLst>
              <a:ext uri="{FF2B5EF4-FFF2-40B4-BE49-F238E27FC236}">
                <a16:creationId xmlns:a16="http://schemas.microsoft.com/office/drawing/2014/main" id="{6FE240B0-91EA-602D-4260-BC31322B9198}"/>
              </a:ext>
            </a:extLst>
          </p:cNvPr>
          <p:cNvSpPr txBox="1"/>
          <p:nvPr/>
        </p:nvSpPr>
        <p:spPr>
          <a:xfrm>
            <a:off x="6597989" y="6036930"/>
            <a:ext cx="4007615" cy="276999"/>
          </a:xfrm>
          <a:prstGeom prst="rect">
            <a:avLst/>
          </a:prstGeom>
          <a:noFill/>
        </p:spPr>
        <p:txBody>
          <a:bodyPr wrap="square" rtlCol="0">
            <a:spAutoFit/>
          </a:bodyPr>
          <a:lstStyle/>
          <a:p>
            <a:r>
              <a:rPr lang="en-US" sz="1200" dirty="0"/>
              <a:t>Fig 11, </a:t>
            </a:r>
            <a:r>
              <a:rPr lang="en-US" sz="1200" dirty="0" err="1"/>
              <a:t>mmWave</a:t>
            </a:r>
            <a:r>
              <a:rPr lang="en-US" sz="1200" dirty="0"/>
              <a:t> sensor mounted in the test vehicle.</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majorFont>
      <a:minorFont>
        <a:latin typeface="Aptos" panose="021100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majorFont>
      <a:minorFont>
        <a:latin typeface="Aptos" panose="021100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4.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1183</TotalTime>
  <Words>2619</Words>
  <Application>Microsoft Office PowerPoint</Application>
  <PresentationFormat>Widescreen</PresentationFormat>
  <Paragraphs>355</Paragraphs>
  <Slides>43</Slides>
  <Notes>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43</vt:i4>
      </vt:variant>
    </vt:vector>
  </HeadingPairs>
  <TitlesOfParts>
    <vt:vector size="52" baseType="lpstr">
      <vt:lpstr>Aptos</vt:lpstr>
      <vt:lpstr>Aptos Display</vt:lpstr>
      <vt:lpstr>Arial</vt:lpstr>
      <vt:lpstr>Symbol</vt:lpstr>
      <vt:lpstr>Times New Roman</vt:lpstr>
      <vt:lpstr>Wingdings</vt:lpstr>
      <vt:lpstr>Custom Design</vt:lpstr>
      <vt:lpstr>Office Theme</vt:lpstr>
      <vt:lpstr>Office Theme</vt:lpstr>
      <vt:lpstr>Radar odometry using mmWave technology for SLAM applications.</vt:lpstr>
      <vt:lpstr>Project Overview</vt:lpstr>
      <vt:lpstr>Project Overview Vehicle</vt:lpstr>
      <vt:lpstr>Project Overview System visual representation</vt:lpstr>
      <vt:lpstr>Hardware Setup</vt:lpstr>
      <vt:lpstr>Hardware Setup 3D Modeling</vt:lpstr>
      <vt:lpstr>Hardware Setup MTi-710</vt:lpstr>
      <vt:lpstr>Hardware Setup IWR6843AOP</vt:lpstr>
      <vt:lpstr>Hardware Setup IWR6843AOP</vt:lpstr>
      <vt:lpstr>IWR6843AOP Understanding how IWR6843AOP works</vt:lpstr>
      <vt:lpstr>IWR6843AOP Static and Dynamic Objects</vt:lpstr>
      <vt:lpstr>Problem Definition. Limitations of Radar for Odometry.</vt:lpstr>
      <vt:lpstr>Problem Approach. Limitation of a Dual-Radar setup.</vt:lpstr>
      <vt:lpstr>Problem Approach. Translation and Rotation.</vt:lpstr>
      <vt:lpstr>Method Overview Pipeline</vt:lpstr>
      <vt:lpstr>Method Overview Pipeline Code Implementation</vt:lpstr>
      <vt:lpstr>Method Overview Preprocessing and Sensor Fusion</vt:lpstr>
      <vt:lpstr>Method Overview Preprocessing and Sensor Fusion</vt:lpstr>
      <vt:lpstr>Method Overview Preprocessing and Sensor Fusion</vt:lpstr>
      <vt:lpstr>Method Overview Preprocessing and Sensor Fusion</vt:lpstr>
      <vt:lpstr>Method Overview Filtering Point Selection</vt:lpstr>
      <vt:lpstr>Method Overview Filtering Point Selection</vt:lpstr>
      <vt:lpstr>Method Overview Filtering Point Selection</vt:lpstr>
      <vt:lpstr>Method Overview Robust Point Selection</vt:lpstr>
      <vt:lpstr>Method Overview Robust Point Selection</vt:lpstr>
      <vt:lpstr>Method Overview Robust Point Selection</vt:lpstr>
      <vt:lpstr>Method Overview Clustering</vt:lpstr>
      <vt:lpstr>Method Overview Clustering</vt:lpstr>
      <vt:lpstr>Method Overview Iterative Closest Point</vt:lpstr>
      <vt:lpstr>Method Overview Iterative Closest Point</vt:lpstr>
      <vt:lpstr>Method Overview Iterative Closest Point</vt:lpstr>
      <vt:lpstr>Method Overview Ego-Motion</vt:lpstr>
      <vt:lpstr>Method Overview Ego-Motion</vt:lpstr>
      <vt:lpstr>Method Overview Ego-Motion Laboratory</vt:lpstr>
      <vt:lpstr>Method Overview Ego-Motion Laboratory</vt:lpstr>
      <vt:lpstr>Method Overview Ego-Motion Hallway</vt:lpstr>
      <vt:lpstr>Method Overview Ego-Motion Parking Lot</vt:lpstr>
      <vt:lpstr>Results and Discussion Comparison Between Full Point Cloud and Cluster-Based Odometry </vt:lpstr>
      <vt:lpstr>PowerPoint Presentation</vt:lpstr>
      <vt:lpstr>Conclusion</vt:lpstr>
      <vt:lpstr>Future Work</vt:lpstr>
      <vt:lpstr>Possible Applications Radar Ego-Motion</vt:lpstr>
      <vt:lpstr>Acknowledgments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Luis Fernando Rodriguez Gutierrez</dc:creator>
  <dc:description/>
  <cp:lastModifiedBy>Luis Fernando Rodriguez Gutierrez</cp:lastModifiedBy>
  <cp:revision>72</cp:revision>
  <dcterms:created xsi:type="dcterms:W3CDTF">2025-10-17T18:40:11Z</dcterms:created>
  <dcterms:modified xsi:type="dcterms:W3CDTF">2025-10-25T12:15:39Z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0x010100F3FCC0E62B7B404287F0BFF21FB20BAD</vt:lpwstr>
  </property>
  <property fmtid="{D5CDD505-2E9C-101B-9397-08002B2CF9AE}" pid="3" name="Notes">
    <vt:i4>1</vt:i4>
  </property>
  <property fmtid="{D5CDD505-2E9C-101B-9397-08002B2CF9AE}" pid="4" name="PresentationFormat">
    <vt:lpwstr>Widescreen</vt:lpwstr>
  </property>
  <property fmtid="{D5CDD505-2E9C-101B-9397-08002B2CF9AE}" pid="5" name="Slides">
    <vt:i4>41</vt:i4>
  </property>
</Properties>
</file>